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450" r:id="rId2"/>
    <p:sldId id="504" r:id="rId3"/>
    <p:sldId id="505" r:id="rId4"/>
    <p:sldId id="506" r:id="rId5"/>
    <p:sldId id="557" r:id="rId6"/>
    <p:sldId id="559" r:id="rId7"/>
    <p:sldId id="560" r:id="rId8"/>
    <p:sldId id="561" r:id="rId9"/>
    <p:sldId id="562" r:id="rId10"/>
    <p:sldId id="558" r:id="rId11"/>
    <p:sldId id="563" r:id="rId12"/>
    <p:sldId id="564" r:id="rId13"/>
    <p:sldId id="444" r:id="rId14"/>
    <p:sldId id="509" r:id="rId15"/>
    <p:sldId id="573" r:id="rId16"/>
    <p:sldId id="572" r:id="rId17"/>
    <p:sldId id="510" r:id="rId18"/>
    <p:sldId id="517" r:id="rId19"/>
    <p:sldId id="500" r:id="rId20"/>
    <p:sldId id="448" r:id="rId21"/>
    <p:sldId id="449" r:id="rId22"/>
    <p:sldId id="503" r:id="rId23"/>
    <p:sldId id="502" r:id="rId24"/>
    <p:sldId id="524" r:id="rId25"/>
    <p:sldId id="478" r:id="rId26"/>
    <p:sldId id="525" r:id="rId27"/>
    <p:sldId id="614" r:id="rId28"/>
    <p:sldId id="550" r:id="rId29"/>
    <p:sldId id="570" r:id="rId30"/>
    <p:sldId id="618" r:id="rId31"/>
    <p:sldId id="571" r:id="rId32"/>
    <p:sldId id="568" r:id="rId33"/>
    <p:sldId id="569" r:id="rId34"/>
    <p:sldId id="615" r:id="rId35"/>
    <p:sldId id="617" r:id="rId36"/>
    <p:sldId id="579" r:id="rId37"/>
    <p:sldId id="491" r:id="rId38"/>
    <p:sldId id="462" r:id="rId39"/>
    <p:sldId id="466" r:id="rId40"/>
    <p:sldId id="467" r:id="rId41"/>
    <p:sldId id="609" r:id="rId42"/>
    <p:sldId id="565" r:id="rId43"/>
    <p:sldId id="604" r:id="rId44"/>
    <p:sldId id="605" r:id="rId45"/>
    <p:sldId id="606" r:id="rId46"/>
    <p:sldId id="607" r:id="rId47"/>
    <p:sldId id="608" r:id="rId48"/>
    <p:sldId id="470" r:id="rId49"/>
    <p:sldId id="471" r:id="rId50"/>
    <p:sldId id="472" r:id="rId51"/>
    <p:sldId id="499" r:id="rId52"/>
    <p:sldId id="620" r:id="rId53"/>
    <p:sldId id="621" r:id="rId54"/>
    <p:sldId id="537" r:id="rId55"/>
    <p:sldId id="545" r:id="rId56"/>
    <p:sldId id="546" r:id="rId57"/>
    <p:sldId id="547" r:id="rId58"/>
    <p:sldId id="539" r:id="rId59"/>
    <p:sldId id="554" r:id="rId60"/>
    <p:sldId id="580" r:id="rId61"/>
    <p:sldId id="581" r:id="rId62"/>
    <p:sldId id="582" r:id="rId63"/>
    <p:sldId id="584" r:id="rId64"/>
    <p:sldId id="588" r:id="rId65"/>
    <p:sldId id="593" r:id="rId66"/>
    <p:sldId id="595" r:id="rId67"/>
    <p:sldId id="596" r:id="rId68"/>
    <p:sldId id="598" r:id="rId69"/>
    <p:sldId id="599" r:id="rId70"/>
    <p:sldId id="600" r:id="rId71"/>
    <p:sldId id="601" r:id="rId72"/>
    <p:sldId id="602" r:id="rId73"/>
    <p:sldId id="603" r:id="rId7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548" autoAdjust="0"/>
  </p:normalViewPr>
  <p:slideViewPr>
    <p:cSldViewPr>
      <p:cViewPr>
        <p:scale>
          <a:sx n="116" d="100"/>
          <a:sy n="116" d="100"/>
        </p:scale>
        <p:origin x="-612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A1D45-B630-400C-A1EB-FE7E5B901CC7}" type="datetimeFigureOut">
              <a:rPr lang="fr-FR" smtClean="0"/>
              <a:pPr/>
              <a:t>30/04/2013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9078-F068-45A3-B39B-1702193F65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81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26FC-3A67-471E-AFA8-640D1A0B1171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26FC-3A67-471E-AFA8-640D1A0B1171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26FC-3A67-471E-AFA8-640D1A0B1171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26FC-3A67-471E-AFA8-640D1A0B1171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36710-7A40-4ACA-B542-94CA42F28438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3D1A0-48F9-41AD-9A44-848548A6AB20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3D1A0-48F9-41AD-9A44-848548A6AB20}" type="slidenum">
              <a:rPr lang="fr-FR" smtClean="0"/>
              <a:pPr/>
              <a:t>61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3D1A0-48F9-41AD-9A44-848548A6AB20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3D1A0-48F9-41AD-9A44-848548A6AB20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3D1A0-48F9-41AD-9A44-848548A6AB20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3D1A0-48F9-41AD-9A44-848548A6AB20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3D1A0-48F9-41AD-9A44-848548A6AB20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458AD-1C21-42F3-BA06-8CDAF8523AAD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72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9078-F068-45A3-B39B-1702193F65A1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740F2B-386E-4D02-B2BD-47D971ECD530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D3385B-93CE-4206-BCB2-2C1D18304A58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6FD49-5DC7-4EA7-8762-3C2A64BB2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5054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6600" b="1" dirty="0" smtClean="0"/>
              <a:t>Le Remplacement</a:t>
            </a:r>
          </a:p>
          <a:p>
            <a:pPr algn="ctr">
              <a:buNone/>
            </a:pPr>
            <a:r>
              <a:rPr lang="fr-FR" sz="3500" b="1" dirty="0" smtClean="0"/>
              <a:t>des</a:t>
            </a:r>
          </a:p>
          <a:p>
            <a:pPr algn="ctr">
              <a:buNone/>
            </a:pPr>
            <a:r>
              <a:rPr lang="fr-FR" sz="6600" b="1" dirty="0" smtClean="0"/>
              <a:t>Menuiseries Extérieures</a:t>
            </a:r>
            <a:endParaRPr lang="fr-FR" sz="4800" b="1" dirty="0" smtClean="0"/>
          </a:p>
          <a:p>
            <a:pPr algn="ctr">
              <a:buNone/>
            </a:pPr>
            <a:r>
              <a:rPr lang="fr-FR" sz="4800" b="1" dirty="0" smtClean="0"/>
              <a:t> en </a:t>
            </a:r>
            <a:r>
              <a:rPr lang="fr-FR" sz="7200" b="1" dirty="0" smtClean="0">
                <a:solidFill>
                  <a:srgbClr val="FF0000"/>
                </a:solidFill>
              </a:rPr>
              <a:t>Rénovation</a:t>
            </a:r>
          </a:p>
          <a:p>
            <a:pPr algn="ctr">
              <a:buNone/>
            </a:pPr>
            <a:r>
              <a:rPr lang="fr-FR" sz="7200" b="1" dirty="0" smtClean="0">
                <a:solidFill>
                  <a:srgbClr val="FF0000"/>
                </a:solidFill>
              </a:rPr>
              <a:t> DTU 36.5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fr-FR" sz="4000" b="1" dirty="0" smtClean="0"/>
              <a:t>En 2012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4000" b="1" dirty="0" smtClean="0"/>
              <a:t>CIDD conservé pour les parois vitrées si bouquet de travaux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fr-FR" sz="2000" b="1" dirty="0" smtClean="0"/>
              <a:t>Au moins 2 catégories</a:t>
            </a:r>
          </a:p>
          <a:p>
            <a:pPr algn="ctr">
              <a:buFont typeface="Wingdings" pitchFamily="2" charset="2"/>
              <a:buNone/>
              <a:defRPr/>
            </a:pPr>
            <a:endParaRPr lang="fr-FR" sz="20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b="1" dirty="0" smtClean="0"/>
              <a:t>Parois vitrées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dirty="0" smtClean="0"/>
              <a:t>Isolation des murs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dirty="0" smtClean="0"/>
              <a:t>Isolation des toitures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dirty="0" smtClean="0"/>
              <a:t>Chaudières bois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dirty="0" smtClean="0"/>
              <a:t>Equipements ENR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dirty="0" smtClean="0"/>
              <a:t>Chaudières à condensation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 descr="C:\Users\Jean\Documents\Scan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32656"/>
            <a:ext cx="8712968" cy="6264696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5400" b="1" dirty="0" smtClean="0"/>
              <a:t>La mise en œuvre</a:t>
            </a:r>
          </a:p>
          <a:p>
            <a:pPr algn="ctr">
              <a:buNone/>
            </a:pPr>
            <a:r>
              <a:rPr lang="fr-FR" sz="5400" b="1" dirty="0" smtClean="0"/>
              <a:t> des fenêtres de rénovation</a:t>
            </a:r>
            <a:endParaRPr lang="fr-FR" sz="5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Pour la mise en œuvre </a:t>
            </a:r>
          </a:p>
          <a:p>
            <a:pPr algn="ctr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2 possibilités :</a:t>
            </a:r>
          </a:p>
          <a:p>
            <a:pPr algn="ctr">
              <a:buNone/>
            </a:pPr>
            <a:endParaRPr lang="fr-FR" sz="36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algn="ctr">
              <a:buNone/>
            </a:pPr>
            <a:r>
              <a:rPr lang="fr-FR" sz="2800" dirty="0" smtClean="0">
                <a:latin typeface="Tahoma" pitchFamily="34" charset="0"/>
              </a:rPr>
              <a:t>Garder le dormant de l’ancienne menuiserie et poser la nouvelle sur cet ancien dormant                    </a:t>
            </a:r>
            <a:r>
              <a:rPr lang="fr-FR" sz="2800" b="1" dirty="0" smtClean="0">
                <a:solidFill>
                  <a:srgbClr val="002060"/>
                </a:solidFill>
                <a:latin typeface="Calibri"/>
                <a:cs typeface="Calibri"/>
              </a:rPr>
              <a:t>→ menuiserie de rénovation</a:t>
            </a:r>
          </a:p>
          <a:p>
            <a:pPr>
              <a:buNone/>
            </a:pPr>
            <a:endParaRPr lang="fr-FR" sz="28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Tahoma" pitchFamily="34" charset="0"/>
              </a:rPr>
              <a:t>     Retirer complètement l’ancienne menuiserie</a:t>
            </a:r>
          </a:p>
          <a:p>
            <a:pPr algn="ctr">
              <a:buNone/>
            </a:pPr>
            <a:r>
              <a:rPr lang="fr-FR" sz="2800" dirty="0" smtClean="0">
                <a:latin typeface="Tahoma" pitchFamily="34" charset="0"/>
                <a:cs typeface="Calibri"/>
              </a:rPr>
              <a:t>    </a:t>
            </a:r>
            <a:r>
              <a:rPr lang="fr-FR" sz="2800" b="1" dirty="0" smtClean="0">
                <a:solidFill>
                  <a:srgbClr val="002060"/>
                </a:solidFill>
                <a:cs typeface="Calibri"/>
              </a:rPr>
              <a:t>→ dépose totale</a:t>
            </a:r>
            <a:endParaRPr lang="fr-FR" sz="2800" dirty="0" smtClean="0">
              <a:latin typeface="Tahoma" pitchFamily="34" charset="0"/>
              <a:cs typeface="Calibri"/>
            </a:endParaRPr>
          </a:p>
          <a:p>
            <a:pPr algn="ctr">
              <a:buNone/>
            </a:pPr>
            <a:r>
              <a:rPr lang="fr-FR" sz="2800" dirty="0" smtClean="0">
                <a:latin typeface="Tahoma" pitchFamily="34" charset="0"/>
              </a:rPr>
              <a:t>    </a:t>
            </a:r>
            <a:r>
              <a:rPr lang="fr-FR" sz="2800" b="1" dirty="0" smtClean="0">
                <a:solidFill>
                  <a:srgbClr val="002060"/>
                </a:solidFill>
                <a:latin typeface="Calibri"/>
                <a:cs typeface="Calibri"/>
              </a:rPr>
              <a:t>→ menuiserie pour le neuf</a:t>
            </a:r>
            <a:endParaRPr lang="fr-FR" sz="28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buNone/>
            </a:pPr>
            <a:endParaRPr lang="fr-FR" sz="3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Avantages de garder </a:t>
            </a:r>
            <a:br>
              <a:rPr lang="fr-FR" b="1" dirty="0" smtClean="0"/>
            </a:br>
            <a:r>
              <a:rPr lang="fr-FR" b="1" dirty="0" smtClean="0"/>
              <a:t>le dormant existant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i="1" dirty="0" smtClean="0"/>
              <a:t>quand c’est possible</a:t>
            </a:r>
            <a:endParaRPr lang="fr-FR" sz="3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fr-FR" dirty="0" smtClean="0"/>
              <a:t>Ne détériore pas la décoration intérieure : </a:t>
            </a:r>
            <a:r>
              <a:rPr lang="fr-FR" sz="2800" i="1" dirty="0" smtClean="0"/>
              <a:t>papier peint, peinture, ….</a:t>
            </a:r>
          </a:p>
          <a:p>
            <a:r>
              <a:rPr lang="fr-FR" dirty="0" smtClean="0"/>
              <a:t>Pose dans la journée</a:t>
            </a:r>
          </a:p>
          <a:p>
            <a:r>
              <a:rPr lang="fr-FR" dirty="0" smtClean="0"/>
              <a:t>Cout moins important</a:t>
            </a:r>
          </a:p>
          <a:p>
            <a:pPr>
              <a:buNone/>
            </a:pPr>
            <a:endParaRPr lang="fr-FR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Avantages de garder </a:t>
            </a:r>
            <a:br>
              <a:rPr lang="fr-FR" b="1" dirty="0" smtClean="0"/>
            </a:br>
            <a:r>
              <a:rPr lang="fr-FR" b="1" dirty="0" smtClean="0"/>
              <a:t>le dormant existant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i="1" dirty="0" smtClean="0"/>
              <a:t>quand c’est possible</a:t>
            </a:r>
            <a:endParaRPr lang="fr-FR" sz="3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dirty="0" smtClean="0"/>
              <a:t>Mais</a:t>
            </a:r>
          </a:p>
          <a:p>
            <a:r>
              <a:rPr lang="fr-FR" sz="2800" dirty="0" smtClean="0"/>
              <a:t>Réduit le clair de jour du fait de l’empilement des dormants. </a:t>
            </a:r>
            <a:r>
              <a:rPr lang="fr-FR" sz="2400" dirty="0" smtClean="0"/>
              <a:t>Nécessité d’en prévenir le Maître d’ouvrage si possible avec dessins cotés. </a:t>
            </a:r>
          </a:p>
          <a:p>
            <a:endParaRPr lang="fr-FR" b="1" dirty="0" smtClean="0"/>
          </a:p>
          <a:p>
            <a:r>
              <a:rPr lang="fr-FR" sz="2600" dirty="0" smtClean="0"/>
              <a:t>Attention si volets existants a bien réfléchir sur le positionnement des nouvelles fenêtres avec ces volets.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Prévoir d’habiller intérieurement l’ancien dormant.</a:t>
            </a:r>
            <a:endParaRPr lang="fr-FR" sz="2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Avantages de garder </a:t>
            </a:r>
            <a:br>
              <a:rPr lang="fr-FR" b="1" dirty="0" smtClean="0"/>
            </a:br>
            <a:r>
              <a:rPr lang="fr-FR" b="1" dirty="0" smtClean="0"/>
              <a:t>le dormant existant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i="1" dirty="0" smtClean="0"/>
              <a:t>quand c’est possible</a:t>
            </a:r>
            <a:endParaRPr lang="fr-FR" sz="3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Donc solution a retenir quand c’est possible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sz="2400" dirty="0" smtClean="0"/>
              <a:t>après avoir bien prévenu le Maître d’Ouvrage </a:t>
            </a:r>
          </a:p>
          <a:p>
            <a:pPr>
              <a:buNone/>
            </a:pPr>
            <a:endParaRPr lang="fr-FR" sz="2600" i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Inconvénients </a:t>
            </a:r>
            <a:br>
              <a:rPr lang="fr-FR" b="1" dirty="0" smtClean="0"/>
            </a:br>
            <a:r>
              <a:rPr lang="fr-FR" b="1" dirty="0" smtClean="0"/>
              <a:t>de la dépose totale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fr-FR" dirty="0" smtClean="0"/>
              <a:t>Très généralement détériore la baie en enlevant l’ancien dormant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Travaux à faire de maçonnerie pour redonner à la baie la forme et les tolérances nécessaires à la bonne pose des nouvelles fenêtres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Inconvénients </a:t>
            </a:r>
            <a:br>
              <a:rPr lang="fr-FR" b="1" dirty="0" smtClean="0"/>
            </a:br>
            <a:r>
              <a:rPr lang="fr-FR" b="1" dirty="0" smtClean="0"/>
              <a:t>de la dépose totale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Donc théoriquement nettement plus cher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Nettement plus longue. Si dégradation importante de la baie impossible dans la même journée</a:t>
            </a:r>
          </a:p>
          <a:p>
            <a:pPr>
              <a:buNone/>
            </a:pPr>
            <a:endParaRPr lang="fr-FR" dirty="0" smtClean="0"/>
          </a:p>
          <a:p>
            <a:r>
              <a:rPr lang="fr-FR" sz="2600" dirty="0" smtClean="0"/>
              <a:t>Mais </a:t>
            </a:r>
            <a:r>
              <a:rPr lang="fr-FR" sz="2600" b="1" dirty="0" smtClean="0"/>
              <a:t>attention</a:t>
            </a:r>
            <a:r>
              <a:rPr lang="fr-FR" sz="2600" dirty="0" smtClean="0"/>
              <a:t>, souvent au même prix qu’en pose avec conservation de l’ancien dormant et…. bricolage à la pose dans la journée…..et.....désordres avec expertise possible……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D’où l’importance 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Tahoma" pitchFamily="34" charset="0"/>
              </a:rPr>
              <a:t>d’un</a:t>
            </a: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ctr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Examen technique préalable du support existant avant remise de l'offre</a:t>
            </a:r>
          </a:p>
          <a:p>
            <a:pPr>
              <a:buNone/>
            </a:pPr>
            <a:endParaRPr lang="fr-FR" sz="3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 algn="ctr">
              <a:buNone/>
            </a:pPr>
            <a:r>
              <a:rPr lang="fr-FR" dirty="0" smtClean="0">
                <a:latin typeface="Tahoma" pitchFamily="34" charset="0"/>
              </a:rPr>
              <a:t>Toute entreprise désirant faire une proposition doit  procéder a un examen technique préalable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 smtClean="0"/>
              <a:t>Les menuiseries</a:t>
            </a:r>
          </a:p>
          <a:p>
            <a:pPr algn="ctr">
              <a:buNone/>
            </a:pPr>
            <a:r>
              <a:rPr lang="fr-FR" sz="4800" b="1" dirty="0" smtClean="0"/>
              <a:t>un marché de </a:t>
            </a:r>
          </a:p>
          <a:p>
            <a:pPr algn="ctr">
              <a:buNone/>
            </a:pPr>
            <a:r>
              <a:rPr lang="fr-FR" sz="7200" b="1" dirty="0" smtClean="0"/>
              <a:t>12 millions </a:t>
            </a:r>
            <a:r>
              <a:rPr lang="fr-FR" sz="4800" b="1" dirty="0" smtClean="0"/>
              <a:t>de fenêtres</a:t>
            </a:r>
            <a:endParaRPr lang="fr-FR" sz="4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4000" dirty="0" smtClean="0">
                <a:latin typeface="Tahoma" pitchFamily="34" charset="0"/>
              </a:rPr>
              <a:t>Cet examen préalable doit :</a:t>
            </a:r>
          </a:p>
          <a:p>
            <a:pPr algn="just">
              <a:buNone/>
            </a:pPr>
            <a:r>
              <a:rPr lang="fr-FR" sz="4000" dirty="0" smtClean="0">
                <a:latin typeface="Tahoma" pitchFamily="34" charset="0"/>
              </a:rPr>
              <a:t> </a:t>
            </a:r>
          </a:p>
          <a:p>
            <a:pPr lvl="1"/>
            <a:r>
              <a:rPr lang="fr-FR" sz="3000" dirty="0" smtClean="0">
                <a:latin typeface="Tahoma" pitchFamily="34" charset="0"/>
              </a:rPr>
              <a:t>Apprécier la résistance mécanique </a:t>
            </a:r>
            <a:br>
              <a:rPr lang="fr-FR" sz="3000" dirty="0" smtClean="0">
                <a:latin typeface="Tahoma" pitchFamily="34" charset="0"/>
              </a:rPr>
            </a:br>
            <a:r>
              <a:rPr lang="fr-FR" sz="3000" dirty="0" smtClean="0">
                <a:latin typeface="Tahoma" pitchFamily="34" charset="0"/>
              </a:rPr>
              <a:t>du dormant existant</a:t>
            </a:r>
          </a:p>
          <a:p>
            <a:pPr lvl="1"/>
            <a:r>
              <a:rPr lang="fr-FR" sz="3000" i="1" dirty="0" smtClean="0">
                <a:latin typeface="Tahoma" pitchFamily="34" charset="0"/>
              </a:rPr>
              <a:t>Vérifier les fixations du dormant existant</a:t>
            </a:r>
          </a:p>
          <a:p>
            <a:pPr lvl="1"/>
            <a:r>
              <a:rPr lang="fr-FR" sz="3000" dirty="0" smtClean="0">
                <a:latin typeface="Tahoma" pitchFamily="34" charset="0"/>
              </a:rPr>
              <a:t>Proposer les traitements de surface complémentaires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sz="3000" dirty="0" smtClean="0">
                <a:latin typeface="Tahoma" pitchFamily="34" charset="0"/>
              </a:rPr>
              <a:t>Déterminer les travaux d'adaptation (fourrures à rapporter, arasement, rabotage local,…)</a:t>
            </a:r>
            <a:br>
              <a:rPr lang="fr-FR" sz="3000" dirty="0" smtClean="0">
                <a:latin typeface="Tahoma" pitchFamily="34" charset="0"/>
              </a:rPr>
            </a:br>
            <a:endParaRPr lang="fr-FR" sz="2000" dirty="0" smtClean="0">
              <a:latin typeface="Tahoma" pitchFamily="34" charset="0"/>
            </a:endParaRPr>
          </a:p>
          <a:p>
            <a:pPr lvl="1"/>
            <a:r>
              <a:rPr lang="fr-FR" sz="3000" i="1" dirty="0" smtClean="0">
                <a:latin typeface="Tahoma" pitchFamily="34" charset="0"/>
              </a:rPr>
              <a:t>Examiner l'étanchéité à l'air et à l'eau du dormant existant ainsi que de sa liaison avec le gros œuvre</a:t>
            </a:r>
            <a:r>
              <a:rPr lang="fr-FR" sz="3000" dirty="0" smtClean="0">
                <a:latin typeface="Tahoma" pitchFamily="34" charset="0"/>
              </a:rPr>
              <a:t/>
            </a:r>
            <a:br>
              <a:rPr lang="fr-FR" sz="3000" dirty="0" smtClean="0">
                <a:latin typeface="Tahoma" pitchFamily="34" charset="0"/>
              </a:rPr>
            </a:br>
            <a:endParaRPr lang="fr-FR" sz="2000" dirty="0" smtClean="0">
              <a:latin typeface="Tahoma" pitchFamily="34" charset="0"/>
            </a:endParaRPr>
          </a:p>
          <a:p>
            <a:pPr lvl="1"/>
            <a:r>
              <a:rPr lang="fr-FR" sz="3000" dirty="0" smtClean="0">
                <a:latin typeface="Tahoma" pitchFamily="34" charset="0"/>
              </a:rPr>
              <a:t>Prévoir les habillages extérieurs et intérieurs éventuels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fr-FR" sz="3000" dirty="0" smtClean="0">
                <a:latin typeface="Tahoma" pitchFamily="34" charset="0"/>
              </a:rPr>
              <a:t>Mais il faut faire cet examen préalable,</a:t>
            </a:r>
          </a:p>
          <a:p>
            <a:pPr lvl="1">
              <a:buNone/>
            </a:pPr>
            <a:r>
              <a:rPr lang="fr-FR" sz="3000" b="1" dirty="0" smtClean="0">
                <a:latin typeface="Tahoma" pitchFamily="34" charset="0"/>
              </a:rPr>
              <a:t>technique</a:t>
            </a:r>
          </a:p>
          <a:p>
            <a:pPr lvl="1">
              <a:buNone/>
            </a:pPr>
            <a:endParaRPr lang="fr-FR" sz="30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fr-FR" sz="3000" dirty="0" smtClean="0">
                <a:latin typeface="Tahoma" pitchFamily="34" charset="0"/>
              </a:rPr>
              <a:t>……………..surtout si la pose est sous-traitée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073427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000" dirty="0" smtClean="0">
                <a:latin typeface="Tahoma" pitchFamily="34" charset="0"/>
              </a:rPr>
              <a:t>Si l’état du dormant existant, partiellement ou totalement, ne permet pas d’assurer la </a:t>
            </a:r>
            <a:r>
              <a:rPr lang="fr-FR" sz="3000" dirty="0" smtClean="0">
                <a:solidFill>
                  <a:srgbClr val="FF0000"/>
                </a:solidFill>
                <a:latin typeface="Tahoma" pitchFamily="34" charset="0"/>
              </a:rPr>
              <a:t>garantie liée à ces travaux :</a:t>
            </a:r>
          </a:p>
          <a:p>
            <a:pPr lvl="1">
              <a:buNone/>
            </a:pPr>
            <a:endParaRPr lang="fr-FR" sz="3000" dirty="0" smtClean="0">
              <a:solidFill>
                <a:srgbClr val="FF0000"/>
              </a:solidFill>
              <a:latin typeface="Tahoma" pitchFamily="34" charset="0"/>
            </a:endParaRPr>
          </a:p>
          <a:p>
            <a:pPr lvl="1" algn="ctr">
              <a:buNone/>
            </a:pPr>
            <a:r>
              <a:rPr lang="fr-FR" sz="3000" dirty="0" smtClean="0">
                <a:solidFill>
                  <a:srgbClr val="FF0000"/>
                </a:solidFill>
                <a:latin typeface="Tahoma" pitchFamily="34" charset="0"/>
              </a:rPr>
              <a:t> il devra être proposé une pose avec enlèvement partiel ou total du dormant existant.</a:t>
            </a:r>
          </a:p>
          <a:p>
            <a:pPr lvl="1" algn="ctr">
              <a:buNone/>
            </a:pPr>
            <a:endParaRPr lang="fr-FR" sz="3000" dirty="0" smtClean="0">
              <a:solidFill>
                <a:srgbClr val="FF0000"/>
              </a:solidFill>
              <a:latin typeface="Tahoma" pitchFamily="34" charset="0"/>
            </a:endParaRPr>
          </a:p>
          <a:p>
            <a:pPr lvl="1" algn="ctr">
              <a:buNone/>
            </a:pPr>
            <a:r>
              <a:rPr lang="fr-FR" sz="3000" dirty="0" smtClean="0">
                <a:solidFill>
                  <a:srgbClr val="FF0000"/>
                </a:solidFill>
                <a:latin typeface="Tahoma" pitchFamily="34" charset="0"/>
              </a:rPr>
              <a:t>En essayant de bien prévoir les conditions de cette mise en œuvre. 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4911741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Si fonction garde-corps</a:t>
            </a:r>
          </a:p>
          <a:p>
            <a:pPr lvl="1" algn="ctr">
              <a:buNone/>
            </a:pPr>
            <a:endParaRPr lang="fr-FR" sz="3000" dirty="0" smtClean="0">
              <a:latin typeface="Tahoma" pitchFamily="34" charset="0"/>
            </a:endParaRPr>
          </a:p>
          <a:p>
            <a:pPr lvl="1" algn="ctr">
              <a:buNone/>
            </a:pPr>
            <a:r>
              <a:rPr lang="fr-FR" sz="3000" dirty="0" smtClean="0">
                <a:solidFill>
                  <a:srgbClr val="FF0000"/>
                </a:solidFill>
                <a:latin typeface="Tahoma" pitchFamily="34" charset="0"/>
              </a:rPr>
              <a:t>Dans le cas ou au moins une partie de la menuiserie de rénovation assure la fonction garde-corps il devra être procédé à l’enlèvement total du dormant existant.</a:t>
            </a:r>
            <a:endParaRPr lang="fr-FR" sz="3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000" dirty="0" smtClean="0">
                <a:latin typeface="Tahoma" pitchFamily="34" charset="0"/>
              </a:rPr>
              <a:t>Si fermetures ( volets, persiennes,..)</a:t>
            </a:r>
          </a:p>
          <a:p>
            <a:pPr lvl="1" algn="ctr">
              <a:buNone/>
            </a:pPr>
            <a:r>
              <a:rPr lang="fr-FR" sz="3000" dirty="0" smtClean="0">
                <a:latin typeface="Tahoma" pitchFamily="34" charset="0"/>
              </a:rPr>
              <a:t> l’examen préalable</a:t>
            </a:r>
          </a:p>
          <a:p>
            <a:pPr lvl="1" algn="ctr">
              <a:buNone/>
            </a:pPr>
            <a:endParaRPr lang="fr-FR" sz="3000" dirty="0" smtClean="0">
              <a:latin typeface="Tahoma" pitchFamily="34" charset="0"/>
            </a:endParaRPr>
          </a:p>
          <a:p>
            <a:pPr lvl="1" algn="ctr">
              <a:buNone/>
            </a:pPr>
            <a:r>
              <a:rPr lang="fr-FR" sz="3000" dirty="0" smtClean="0">
                <a:latin typeface="Tahoma" pitchFamily="34" charset="0"/>
              </a:rPr>
              <a:t> devra intégrer ces produits</a:t>
            </a:r>
          </a:p>
          <a:p>
            <a:pPr lvl="1" algn="ctr">
              <a:buNone/>
            </a:pPr>
            <a:r>
              <a:rPr lang="fr-FR" sz="3000" dirty="0" smtClean="0">
                <a:latin typeface="Tahoma" pitchFamily="34" charset="0"/>
              </a:rPr>
              <a:t> et la proposition de traitement de ceux-ci.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41277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DTU 36.5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4800" dirty="0" smtClean="0">
                <a:latin typeface="Tahoma" pitchFamily="34" charset="0"/>
              </a:rPr>
              <a:t>Quelques préconisations</a:t>
            </a:r>
          </a:p>
          <a:p>
            <a:pPr lvl="1" algn="ctr">
              <a:buNone/>
            </a:pPr>
            <a:r>
              <a:rPr lang="fr-FR" sz="4800" dirty="0" smtClean="0">
                <a:latin typeface="Tahoma" pitchFamily="34" charset="0"/>
              </a:rPr>
              <a:t>si pose avec</a:t>
            </a:r>
          </a:p>
          <a:p>
            <a:pPr lvl="1" algn="ctr">
              <a:buNone/>
            </a:pPr>
            <a:r>
              <a:rPr lang="fr-FR" sz="4800" b="1" dirty="0" smtClean="0">
                <a:latin typeface="Tahoma" pitchFamily="34" charset="0"/>
              </a:rPr>
              <a:t> enlèvement partiel ou total du dormant existant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 6.1 du DTU 36.5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Les propositions avec enlèvement partiel ou total du dormant existant devront respecter à ces endroits les spécifications prévues pour les travaux neufs et en particulier les tolérances des appuis.</a:t>
            </a:r>
          </a:p>
          <a:p>
            <a:pPr algn="ctr">
              <a:buNone/>
            </a:pPr>
            <a:r>
              <a:rPr lang="fr-FR" sz="2400" dirty="0" smtClean="0"/>
              <a:t>Voir aussi 8.1 et B.4 du DTU</a:t>
            </a:r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2400" b="1" dirty="0" smtClean="0"/>
              <a:t>Et  Fiche Technique N°52 </a:t>
            </a:r>
            <a:endParaRPr lang="fr-FR" sz="2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ean\Desktop\fiche 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Fiche Technique N°52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Après enlèvement total ou partiel du dormant existant :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Souvent le support est dégradé</a:t>
            </a:r>
          </a:p>
          <a:p>
            <a:endParaRPr lang="fr-FR" sz="2800" dirty="0" smtClean="0"/>
          </a:p>
          <a:p>
            <a:r>
              <a:rPr lang="fr-FR" sz="2800" b="1" dirty="0" smtClean="0"/>
              <a:t>Il faut procéder à un dressage </a:t>
            </a:r>
            <a:r>
              <a:rPr lang="fr-FR" sz="2800" dirty="0" smtClean="0"/>
              <a:t>des surfaces concernées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ean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864096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Fiche Technique N°52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dirty="0" smtClean="0"/>
          </a:p>
          <a:p>
            <a:pPr>
              <a:lnSpc>
                <a:spcPct val="150000"/>
              </a:lnSpc>
            </a:pPr>
            <a:r>
              <a:rPr lang="fr-FR" sz="2800" dirty="0" smtClean="0"/>
              <a:t>Une intervention sur la maçonnerie nécessite que ce travail soit, souvent</a:t>
            </a:r>
            <a:r>
              <a:rPr lang="fr-FR" sz="2800" b="1" dirty="0" smtClean="0"/>
              <a:t>, exécuté par un maçon pour être couvert par une assurance.</a:t>
            </a:r>
            <a:endParaRPr lang="fr-FR" sz="2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Fiche Technique N°52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Pendant les travaux il peut être nécessaire de </a:t>
            </a:r>
            <a:r>
              <a:rPr lang="fr-FR" sz="2800" u="sng" dirty="0" smtClean="0"/>
              <a:t>fermer provisoirement la baie</a:t>
            </a:r>
          </a:p>
          <a:p>
            <a:endParaRPr lang="fr-FR" sz="2800" dirty="0" smtClean="0"/>
          </a:p>
          <a:p>
            <a:r>
              <a:rPr lang="fr-FR" sz="2800" dirty="0" smtClean="0"/>
              <a:t>Bien prévenir les clients que ces travaux ne peuvent être réalisés dans la journée</a:t>
            </a:r>
          </a:p>
          <a:p>
            <a:endParaRPr lang="fr-FR" sz="2800" dirty="0" smtClean="0"/>
          </a:p>
          <a:p>
            <a:r>
              <a:rPr lang="fr-FR" sz="2800" dirty="0" smtClean="0"/>
              <a:t>Bien prévenir aussi des </a:t>
            </a:r>
            <a:r>
              <a:rPr lang="fr-FR" sz="2800" u="sng" dirty="0" smtClean="0"/>
              <a:t>dégradations esthétiques des revêtements intérieurs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Fiche Technique N°52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Lors de l’établissement du devis il est nécessaire :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de déterminer la manière de mettre en place les nouvelles fixations</a:t>
            </a:r>
          </a:p>
          <a:p>
            <a:endParaRPr lang="fr-FR" sz="2800" dirty="0" smtClean="0"/>
          </a:p>
          <a:p>
            <a:r>
              <a:rPr lang="fr-FR" sz="2800" dirty="0" smtClean="0"/>
              <a:t>d’examiner si existence de fissures dans la maçonnerie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Fiche Technique N°52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Lors de l’établissement du devis il est nécessaire :</a:t>
            </a:r>
          </a:p>
          <a:p>
            <a:pPr algn="ctr">
              <a:buNone/>
            </a:pPr>
            <a:endParaRPr lang="fr-FR" sz="2800" dirty="0" smtClean="0"/>
          </a:p>
          <a:p>
            <a:r>
              <a:rPr lang="fr-FR" sz="2800" dirty="0" smtClean="0"/>
              <a:t>de vérifier les verticalités des parements et équerrage des baies</a:t>
            </a:r>
          </a:p>
          <a:p>
            <a:endParaRPr lang="fr-FR" sz="2800" dirty="0" smtClean="0"/>
          </a:p>
          <a:p>
            <a:r>
              <a:rPr lang="fr-FR" sz="2800" dirty="0" smtClean="0"/>
              <a:t>De préciser si dépose et repose d’équipements annexes : stores, persiennes, ..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5126055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Reconstitution de rejingot</a:t>
            </a:r>
          </a:p>
          <a:p>
            <a:pPr lvl="1">
              <a:buNone/>
            </a:pPr>
            <a:endParaRPr lang="fr-FR" sz="3000" b="1" dirty="0" smtClean="0">
              <a:latin typeface="Tahoma" pitchFamily="34" charset="0"/>
            </a:endParaRPr>
          </a:p>
          <a:p>
            <a:pPr lvl="1">
              <a:buNone/>
            </a:pPr>
            <a:r>
              <a:rPr lang="fr-FR" sz="3000" dirty="0" smtClean="0">
                <a:latin typeface="Tahoma" pitchFamily="34" charset="0"/>
              </a:rPr>
              <a:t>Pièce reconstituant ce rejingot :</a:t>
            </a:r>
          </a:p>
          <a:p>
            <a:pPr lvl="1"/>
            <a:r>
              <a:rPr lang="fr-F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Pas de pont thermique</a:t>
            </a:r>
          </a:p>
          <a:p>
            <a:pPr lvl="1"/>
            <a:r>
              <a:rPr lang="fr-F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Largeur mini de 40 mm</a:t>
            </a:r>
          </a:p>
          <a:p>
            <a:pPr lvl="1"/>
            <a:r>
              <a:rPr lang="fr-F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Hauteur mini de 25 mm</a:t>
            </a:r>
          </a:p>
          <a:p>
            <a:pPr lvl="1"/>
            <a:r>
              <a:rPr lang="fr-F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en bois classe d’emploi 4 ou durabilité naturelle de classe 1 ou 2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ean\Desktop\regingot reconstitué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776864" cy="55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DTU</a:t>
            </a:r>
            <a:r>
              <a:rPr lang="fr-FR" sz="4000" dirty="0" smtClean="0"/>
              <a:t> </a:t>
            </a:r>
            <a:r>
              <a:rPr lang="fr-FR" sz="4000" b="1" dirty="0" smtClean="0"/>
              <a:t>36.5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281339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5400" dirty="0" smtClean="0">
                <a:latin typeface="Tahoma" pitchFamily="34" charset="0"/>
              </a:rPr>
              <a:t>Préconisations </a:t>
            </a:r>
          </a:p>
          <a:p>
            <a:pPr lvl="1" algn="ctr">
              <a:buNone/>
            </a:pPr>
            <a:r>
              <a:rPr lang="fr-FR" sz="5400" dirty="0" smtClean="0">
                <a:latin typeface="Tahoma" pitchFamily="34" charset="0"/>
              </a:rPr>
              <a:t>dans le cas de pose</a:t>
            </a:r>
          </a:p>
          <a:p>
            <a:pPr lvl="1" algn="ctr">
              <a:buNone/>
            </a:pPr>
            <a:r>
              <a:rPr lang="fr-FR" sz="5400" b="1" dirty="0" smtClean="0">
                <a:latin typeface="Tahoma" pitchFamily="34" charset="0"/>
              </a:rPr>
              <a:t> sur dormant existant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4544" y="1844824"/>
            <a:ext cx="9468544" cy="4281339"/>
          </a:xfrm>
        </p:spPr>
        <p:txBody>
          <a:bodyPr>
            <a:normAutofit/>
          </a:bodyPr>
          <a:lstStyle/>
          <a:p>
            <a:pPr lvl="1" algn="ctr">
              <a:lnSpc>
                <a:spcPct val="200000"/>
              </a:lnSpc>
              <a:buNone/>
            </a:pPr>
            <a:r>
              <a:rPr lang="fr-FR" sz="3000" dirty="0" smtClean="0">
                <a:latin typeface="Tahoma" pitchFamily="34" charset="0"/>
              </a:rPr>
              <a:t>Le calfeutrement assurant l’étanchéité à l’air et à l’eau doit impérativement être réalisé entre l’ancien et le nouveau dormant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Préparation du support</a:t>
            </a:r>
          </a:p>
          <a:p>
            <a:pPr lvl="1">
              <a:buNone/>
            </a:pPr>
            <a:endParaRPr lang="fr-FR" sz="30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fr-FR" sz="3000" dirty="0" smtClean="0">
                <a:latin typeface="Tahoma" pitchFamily="34" charset="0"/>
              </a:rPr>
              <a:t>Fourrures doivent être fixées : clous, vis</a:t>
            </a:r>
          </a:p>
          <a:p>
            <a:pPr lvl="1">
              <a:buNone/>
            </a:pPr>
            <a:endParaRPr lang="fr-FR" sz="30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fr-FR" sz="3000" dirty="0" smtClean="0">
                <a:solidFill>
                  <a:srgbClr val="FF0000"/>
                </a:solidFill>
                <a:latin typeface="Tahoma" pitchFamily="34" charset="0"/>
              </a:rPr>
              <a:t>En porte-fenêtre, si conservation du seuil existant </a:t>
            </a:r>
            <a:r>
              <a:rPr lang="fr-FR" sz="3000" dirty="0" smtClean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lang="fr-FR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surélévation. En obtenir l’accord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5197493"/>
          </a:xfrm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Habillages</a:t>
            </a:r>
          </a:p>
          <a:p>
            <a:pPr lvl="1">
              <a:buNone/>
            </a:pPr>
            <a:endParaRPr lang="fr-FR" sz="3000" b="1" dirty="0" smtClean="0">
              <a:latin typeface="Tahoma" pitchFamily="34" charset="0"/>
            </a:endParaRPr>
          </a:p>
          <a:p>
            <a:pPr lvl="1">
              <a:buNone/>
            </a:pPr>
            <a:r>
              <a:rPr lang="fr-FR" sz="3000" dirty="0" smtClean="0">
                <a:latin typeface="Tahoma" pitchFamily="34" charset="0"/>
              </a:rPr>
              <a:t>Habillages extérieurs nécessaire si cochonnet du dormant existant supérieur à 10mm</a:t>
            </a:r>
          </a:p>
          <a:p>
            <a:pPr lvl="1">
              <a:buNone/>
            </a:pPr>
            <a:r>
              <a:rPr lang="fr-FR" sz="3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fixation par vissage, s’assurer que les percements ne mettent pas en cause les étanchéités</a:t>
            </a:r>
          </a:p>
          <a:p>
            <a:pPr lvl="1">
              <a:buNone/>
            </a:pPr>
            <a:r>
              <a:rPr lang="fr-F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Attention aux dilatations</a:t>
            </a:r>
          </a:p>
          <a:p>
            <a:pPr lvl="1">
              <a:buNone/>
            </a:pPr>
            <a:r>
              <a:rPr lang="fr-FR" sz="3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Fixation par simple collage sous procédure validée.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Jean\Desktop\11 - Copi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519749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Tahoma" pitchFamily="34" charset="0"/>
              </a:rPr>
              <a:t>Aération des dormants existants</a:t>
            </a:r>
          </a:p>
          <a:p>
            <a:pPr lvl="1">
              <a:buNone/>
            </a:pPr>
            <a:endParaRPr lang="fr-FR" sz="3000" b="1" dirty="0" smtClean="0">
              <a:latin typeface="Tahoma" pitchFamily="34" charset="0"/>
            </a:endParaRPr>
          </a:p>
          <a:p>
            <a:pPr lvl="1">
              <a:buNone/>
            </a:pPr>
            <a:r>
              <a:rPr lang="fr-FR" sz="3000" dirty="0" smtClean="0">
                <a:latin typeface="Tahoma" pitchFamily="34" charset="0"/>
              </a:rPr>
              <a:t>Est nécessaire :</a:t>
            </a:r>
          </a:p>
          <a:p>
            <a:pPr lvl="1">
              <a:buNone/>
            </a:pPr>
            <a:endParaRPr lang="fr-FR" sz="3000" dirty="0" smtClean="0">
              <a:latin typeface="Tahoma" pitchFamily="34" charset="0"/>
            </a:endParaRPr>
          </a:p>
          <a:p>
            <a:pPr lvl="1"/>
            <a:r>
              <a:rPr lang="fr-FR" sz="3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Lame d’air de 5 mm entre habillage et dormant existant</a:t>
            </a:r>
          </a:p>
          <a:p>
            <a:pPr lvl="1"/>
            <a:endParaRPr lang="fr-FR" sz="3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fr-FR" sz="3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Orifices de 50 mm2  entre habillages horizontaux et verticaux.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dirty="0" smtClean="0"/>
              <a:t>Proposer le traitement</a:t>
            </a:r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 des habillages intérieurs</a:t>
            </a:r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 des anciens dormants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600" b="1" dirty="0" smtClean="0">
                <a:latin typeface="Tahoma" pitchFamily="34" charset="0"/>
              </a:rPr>
              <a:t>Quelques préconisations</a:t>
            </a:r>
          </a:p>
          <a:p>
            <a:pPr lvl="1" algn="ctr">
              <a:buNone/>
            </a:pPr>
            <a:endParaRPr lang="fr-FR" sz="3600" b="1" dirty="0" smtClean="0">
              <a:latin typeface="Tahoma" pitchFamily="34" charset="0"/>
            </a:endParaRPr>
          </a:p>
          <a:p>
            <a:pPr lvl="1" algn="ctr">
              <a:buNone/>
            </a:pPr>
            <a:r>
              <a:rPr lang="fr-FR" sz="3600" b="1" dirty="0" smtClean="0">
                <a:latin typeface="Tahoma" pitchFamily="34" charset="0"/>
              </a:rPr>
              <a:t>Générales</a:t>
            </a:r>
          </a:p>
          <a:p>
            <a:pPr lvl="1" algn="ctr">
              <a:buNone/>
            </a:pPr>
            <a:r>
              <a:rPr lang="fr-FR" sz="3600" b="1" dirty="0" smtClean="0">
                <a:latin typeface="Tahoma" pitchFamily="34" charset="0"/>
              </a:rPr>
              <a:t> </a:t>
            </a:r>
          </a:p>
          <a:p>
            <a:pPr lvl="1" algn="ctr">
              <a:buNone/>
            </a:pPr>
            <a:endParaRPr lang="fr-FR" sz="3600" b="1" dirty="0" smtClean="0">
              <a:latin typeface="Tahoma" pitchFamily="34" charset="0"/>
            </a:endParaRP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000" dirty="0" smtClean="0">
                <a:latin typeface="Tahoma" pitchFamily="34" charset="0"/>
              </a:rPr>
              <a:t>Attention</a:t>
            </a:r>
          </a:p>
          <a:p>
            <a:pPr lvl="1">
              <a:buNone/>
            </a:pPr>
            <a:r>
              <a:rPr lang="fr-F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Toute rénovation modifie les conditions de ventilation des locaux, du fait de la pose de fenêtres très étanches.</a:t>
            </a:r>
          </a:p>
          <a:p>
            <a:pPr lvl="1">
              <a:buNone/>
            </a:pPr>
            <a:r>
              <a:rPr lang="fr-F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L’entreprise doit attirer l’attention du Maître d’ouvrage sur ce fait</a:t>
            </a:r>
          </a:p>
          <a:p>
            <a:pPr lvl="1" algn="ctr">
              <a:buNone/>
            </a:pPr>
            <a:r>
              <a:rPr lang="fr-FR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surtout</a:t>
            </a:r>
          </a:p>
          <a:p>
            <a:pPr lvl="1">
              <a:buNone/>
            </a:pPr>
            <a:r>
              <a:rPr lang="fr-FR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 de la règlementation thermique sur l’existant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339627"/>
          </a:xfrm>
        </p:spPr>
        <p:txBody>
          <a:bodyPr/>
          <a:lstStyle/>
          <a:p>
            <a:pPr>
              <a:defRPr/>
            </a:pPr>
            <a:r>
              <a:rPr lang="fr-FR" sz="2800" smtClean="0"/>
              <a:t>Règlementation Thermique sur l’Existant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8596" y="1268760"/>
            <a:ext cx="8416954" cy="518457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fr-FR" b="1" dirty="0" smtClean="0"/>
          </a:p>
          <a:p>
            <a:pPr algn="ctr">
              <a:buFont typeface="Wingdings" pitchFamily="2" charset="2"/>
              <a:buNone/>
              <a:defRPr/>
            </a:pPr>
            <a:endParaRPr lang="fr-FR" sz="6700" b="1" i="1" dirty="0" smtClean="0"/>
          </a:p>
          <a:p>
            <a:pPr algn="ctr">
              <a:buFont typeface="Wingdings" pitchFamily="2" charset="2"/>
              <a:buNone/>
              <a:defRPr/>
            </a:pPr>
            <a:endParaRPr lang="fr-FR" sz="6700" b="1" i="1" dirty="0" smtClean="0"/>
          </a:p>
          <a:p>
            <a:pPr algn="ctr">
              <a:buFont typeface="Wingdings" pitchFamily="2" charset="2"/>
              <a:buNone/>
              <a:defRPr/>
            </a:pPr>
            <a:endParaRPr lang="fr-FR" b="1" i="1" dirty="0" smtClean="0"/>
          </a:p>
          <a:p>
            <a:pPr algn="ctr">
              <a:buNone/>
              <a:defRPr/>
            </a:pPr>
            <a:r>
              <a:rPr lang="fr-FR" sz="12800" b="1" i="1" dirty="0" smtClean="0"/>
              <a:t>Dans les locaux d’habitation les nouvelles fenêtres dans les pièces principales doivent être équipées d’entrées d’air ( sauf si existant )</a:t>
            </a:r>
          </a:p>
          <a:p>
            <a:pPr>
              <a:buNone/>
              <a:defRPr/>
            </a:pPr>
            <a:endParaRPr lang="fr-FR" sz="5900" b="1" i="1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sz="8600" b="1" i="1" dirty="0" smtClean="0"/>
              <a:t>               Somme des modules :</a:t>
            </a:r>
          </a:p>
          <a:p>
            <a:pPr algn="ctr">
              <a:buNone/>
              <a:defRPr/>
            </a:pPr>
            <a:r>
              <a:rPr lang="fr-FR" sz="8600" b="1" i="1" dirty="0" smtClean="0"/>
              <a:t>Chambres : 45</a:t>
            </a:r>
          </a:p>
          <a:p>
            <a:pPr algn="ctr">
              <a:buNone/>
              <a:defRPr/>
            </a:pPr>
            <a:r>
              <a:rPr lang="fr-FR" sz="8600" b="1" i="1" dirty="0" smtClean="0"/>
              <a:t>Séjours : 90</a:t>
            </a:r>
          </a:p>
          <a:p>
            <a:pPr algn="ctr">
              <a:buNone/>
              <a:defRPr/>
            </a:pPr>
            <a:endParaRPr lang="fr-FR" sz="8600" b="1" i="1" dirty="0" smtClean="0"/>
          </a:p>
          <a:p>
            <a:pPr algn="ctr">
              <a:buNone/>
              <a:defRPr/>
            </a:pPr>
            <a:endParaRPr lang="fr-FR" sz="8600" b="1" i="1" dirty="0" smtClean="0"/>
          </a:p>
          <a:p>
            <a:pPr>
              <a:buNone/>
              <a:defRPr/>
            </a:pPr>
            <a:r>
              <a:rPr lang="fr-FR" sz="8000" i="1" dirty="0" smtClean="0"/>
              <a:t>Si VMC permet dimensionnement inférieur</a:t>
            </a:r>
          </a:p>
          <a:p>
            <a:pPr>
              <a:buNone/>
              <a:defRPr/>
            </a:pPr>
            <a:endParaRPr lang="fr-FR" sz="2900" b="1" i="1" dirty="0" smtClean="0"/>
          </a:p>
          <a:p>
            <a:pPr>
              <a:buNone/>
              <a:defRPr/>
            </a:pPr>
            <a:endParaRPr lang="fr-FR" sz="2900" b="1" i="1" dirty="0" smtClean="0"/>
          </a:p>
          <a:p>
            <a:pPr>
              <a:buNone/>
              <a:defRPr/>
            </a:pPr>
            <a:endParaRPr lang="fr-FR" sz="2900" b="1" i="1" dirty="0" smtClean="0"/>
          </a:p>
          <a:p>
            <a:pPr>
              <a:buNone/>
              <a:defRPr/>
            </a:pPr>
            <a:endParaRPr lang="fr-FR" sz="2900" b="1" i="1" dirty="0" smtClean="0"/>
          </a:p>
          <a:p>
            <a:pPr>
              <a:buNone/>
              <a:defRPr/>
            </a:pPr>
            <a:endParaRPr lang="fr-FR" sz="2900" b="1" i="1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fr-FR" sz="4000" b="1" i="1" dirty="0" smtClean="0"/>
              <a:t>                 </a:t>
            </a:r>
          </a:p>
          <a:p>
            <a:pPr algn="ctr"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endParaRPr lang="fr-FR" b="1" dirty="0" smtClean="0"/>
          </a:p>
          <a:p>
            <a:pPr>
              <a:buFont typeface="Wingdings" pitchFamily="2" charset="2"/>
              <a:buNone/>
              <a:defRPr/>
            </a:pPr>
            <a:endParaRPr lang="fr-FR" b="1" baseline="30000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b="1" baseline="30000" dirty="0" smtClean="0"/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baseline="30000" dirty="0" smtClean="0"/>
              <a:t>         </a:t>
            </a:r>
            <a:endParaRPr lang="fr-FR" b="1" baseline="30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000125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Règlementation Thermique sur l’Existant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908720"/>
            <a:ext cx="8007350" cy="561662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fr-FR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r-FR" sz="4600" b="1" i="1" dirty="0" smtClean="0"/>
              <a:t>Compléments</a:t>
            </a:r>
          </a:p>
          <a:p>
            <a:pPr algn="ctr"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None/>
              <a:defRPr/>
            </a:pPr>
            <a:r>
              <a:rPr lang="fr-FR" sz="4000" b="1" i="1" dirty="0" smtClean="0"/>
              <a:t>Coffres de volets roulants :</a:t>
            </a:r>
          </a:p>
          <a:p>
            <a:pPr>
              <a:defRPr/>
            </a:pPr>
            <a:endParaRPr lang="fr-FR" sz="4000" b="1" i="1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sz="4000" b="1" i="1" dirty="0" smtClean="0"/>
              <a:t>                       </a:t>
            </a:r>
            <a:r>
              <a:rPr lang="fr-FR" sz="4000" b="1" i="1" dirty="0" err="1" smtClean="0"/>
              <a:t>Uc</a:t>
            </a:r>
            <a:r>
              <a:rPr lang="fr-FR" sz="4000" b="1" i="1" dirty="0" smtClean="0"/>
              <a:t> ≤ 3 W / m</a:t>
            </a:r>
            <a:r>
              <a:rPr lang="fr-FR" sz="4000" b="1" i="1" baseline="30000" dirty="0" smtClean="0"/>
              <a:t>2</a:t>
            </a:r>
          </a:p>
          <a:p>
            <a:pPr>
              <a:buFont typeface="Wingdings" pitchFamily="2" charset="2"/>
              <a:buNone/>
              <a:defRPr/>
            </a:pPr>
            <a:endParaRPr lang="fr-FR" b="1" i="1" baseline="30000" dirty="0" smtClean="0"/>
          </a:p>
          <a:p>
            <a:pPr>
              <a:buFont typeface="Wingdings" pitchFamily="2" charset="2"/>
              <a:buNone/>
              <a:defRPr/>
            </a:pPr>
            <a:endParaRPr lang="fr-FR" sz="4000" b="1" i="1" baseline="30000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sz="5100" b="1" i="1" baseline="30000" dirty="0" smtClean="0"/>
              <a:t>Ce qui correspond a une isolation de 1 cm d’isolant sur toutes les faces autres que latérales</a:t>
            </a:r>
          </a:p>
          <a:p>
            <a:pPr algn="ctr"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endParaRPr lang="fr-FR" b="1" dirty="0" smtClean="0"/>
          </a:p>
          <a:p>
            <a:pPr>
              <a:buFont typeface="Wingdings" pitchFamily="2" charset="2"/>
              <a:buNone/>
              <a:defRPr/>
            </a:pPr>
            <a:endParaRPr lang="fr-FR" b="1" baseline="30000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b="1" baseline="30000" dirty="0" smtClean="0"/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baseline="30000" dirty="0" smtClean="0"/>
              <a:t>         </a:t>
            </a:r>
            <a:endParaRPr lang="fr-FR" b="1" baseline="30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000125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Règlementation Thermique sur l’Existant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764704"/>
            <a:ext cx="8007350" cy="6093296"/>
          </a:xfrm>
        </p:spPr>
        <p:txBody>
          <a:bodyPr>
            <a:normAutofit fontScale="47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fr-FR" sz="5800" b="1" dirty="0" smtClean="0"/>
              <a:t>Parois vitrées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fr-FR" sz="7600" b="1" i="1" dirty="0" smtClean="0"/>
              <a:t>Exceptions</a:t>
            </a:r>
          </a:p>
          <a:p>
            <a:pPr algn="ctr">
              <a:buFont typeface="Wingdings" pitchFamily="2" charset="2"/>
              <a:buNone/>
              <a:defRPr/>
            </a:pPr>
            <a:endParaRPr lang="fr-FR" sz="4000" b="1" i="1" dirty="0" smtClean="0"/>
          </a:p>
          <a:p>
            <a:pPr>
              <a:defRPr/>
            </a:pPr>
            <a:r>
              <a:rPr lang="fr-FR" sz="5100" b="1" dirty="0" smtClean="0"/>
              <a:t>Fenêtres de surface ≤ 0,5 m</a:t>
            </a:r>
            <a:r>
              <a:rPr lang="fr-FR" sz="5100" b="1" baseline="30000" dirty="0" smtClean="0"/>
              <a:t>2</a:t>
            </a:r>
          </a:p>
          <a:p>
            <a:pPr>
              <a:defRPr/>
            </a:pPr>
            <a:endParaRPr lang="fr-FR" sz="5100" b="1" baseline="30000" dirty="0" smtClean="0"/>
          </a:p>
          <a:p>
            <a:pPr>
              <a:defRPr/>
            </a:pPr>
            <a:r>
              <a:rPr lang="fr-FR" sz="5100" b="1" i="1" dirty="0" smtClean="0"/>
              <a:t>Verrières, vitrines,</a:t>
            </a:r>
          </a:p>
          <a:p>
            <a:pPr>
              <a:buNone/>
              <a:defRPr/>
            </a:pPr>
            <a:endParaRPr lang="fr-FR" sz="5100" b="1" i="1" dirty="0" smtClean="0"/>
          </a:p>
          <a:p>
            <a:pPr>
              <a:defRPr/>
            </a:pPr>
            <a:r>
              <a:rPr lang="fr-FR" sz="5100" b="1" dirty="0" smtClean="0"/>
              <a:t>Baies vitrées anti-explosion, </a:t>
            </a:r>
            <a:r>
              <a:rPr lang="fr-FR" sz="5100" b="1" dirty="0" err="1" smtClean="0"/>
              <a:t>anti-effraction</a:t>
            </a:r>
            <a:r>
              <a:rPr lang="fr-FR" sz="5100" b="1" dirty="0" smtClean="0"/>
              <a:t>, désenfumage</a:t>
            </a:r>
          </a:p>
          <a:p>
            <a:pPr>
              <a:defRPr/>
            </a:pPr>
            <a:endParaRPr lang="fr-FR" sz="5100" b="1" i="1" dirty="0" smtClean="0"/>
          </a:p>
          <a:p>
            <a:pPr>
              <a:defRPr/>
            </a:pPr>
            <a:r>
              <a:rPr lang="fr-FR" sz="5100" b="1" i="1" dirty="0" smtClean="0"/>
              <a:t>Lanterneaux, exutoires de fumée, ouvrants pompiers </a:t>
            </a:r>
          </a:p>
          <a:p>
            <a:pPr>
              <a:defRPr/>
            </a:pPr>
            <a:endParaRPr lang="fr-FR" sz="5100" b="1" i="1" dirty="0" smtClean="0"/>
          </a:p>
          <a:p>
            <a:pPr>
              <a:defRPr/>
            </a:pPr>
            <a:r>
              <a:rPr lang="fr-FR" sz="5100" b="1" dirty="0" smtClean="0"/>
              <a:t>Portes d’entrées entièrement vitrées et donnant sur locaux recevant du public,</a:t>
            </a:r>
          </a:p>
          <a:p>
            <a:pPr>
              <a:buNone/>
              <a:defRPr/>
            </a:pPr>
            <a:r>
              <a:rPr lang="fr-FR" sz="5100" b="1" dirty="0" smtClean="0"/>
              <a:t> </a:t>
            </a:r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endParaRPr lang="fr-FR" b="1" dirty="0" smtClean="0"/>
          </a:p>
          <a:p>
            <a:pPr>
              <a:buFont typeface="Wingdings" pitchFamily="2" charset="2"/>
              <a:buNone/>
              <a:defRPr/>
            </a:pPr>
            <a:endParaRPr lang="fr-FR" b="1" baseline="30000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b="1" baseline="30000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baseline="30000" dirty="0" smtClean="0"/>
              <a:t>         </a:t>
            </a:r>
            <a:endParaRPr lang="fr-FR" b="1" baseline="30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000125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Règlementation Thermique sur l’Existant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052736"/>
            <a:ext cx="8007350" cy="504326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fr-FR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r-FR" sz="8600" b="1" dirty="0" smtClean="0"/>
              <a:t>Autres exceptions</a:t>
            </a:r>
          </a:p>
          <a:p>
            <a:pPr>
              <a:buFont typeface="Wingdings" pitchFamily="2" charset="2"/>
              <a:buNone/>
              <a:defRPr/>
            </a:pPr>
            <a:endParaRPr lang="fr-FR" sz="8600" b="1" dirty="0" smtClean="0"/>
          </a:p>
          <a:p>
            <a:pPr>
              <a:defRPr/>
            </a:pPr>
            <a:r>
              <a:rPr lang="fr-FR" sz="11200" b="1" dirty="0" smtClean="0"/>
              <a:t>Secteurs sauvegardés</a:t>
            </a:r>
          </a:p>
          <a:p>
            <a:pPr>
              <a:defRPr/>
            </a:pPr>
            <a:r>
              <a:rPr lang="fr-FR" sz="11200" b="1" dirty="0" smtClean="0"/>
              <a:t>Zones de protection du patrimoine</a:t>
            </a:r>
          </a:p>
          <a:p>
            <a:pPr>
              <a:defRPr/>
            </a:pPr>
            <a:r>
              <a:rPr lang="fr-FR" sz="11200" b="1" dirty="0" smtClean="0"/>
              <a:t>Abords de monuments historiques</a:t>
            </a:r>
          </a:p>
          <a:p>
            <a:pPr>
              <a:defRPr/>
            </a:pPr>
            <a:r>
              <a:rPr lang="fr-FR" sz="11200" b="1" dirty="0" smtClean="0"/>
              <a:t>Sites inscrits et classés</a:t>
            </a:r>
          </a:p>
          <a:p>
            <a:pPr>
              <a:defRPr/>
            </a:pPr>
            <a:r>
              <a:rPr lang="fr-FR" sz="11200" b="1" dirty="0" smtClean="0"/>
              <a:t>…..</a:t>
            </a:r>
          </a:p>
          <a:p>
            <a:pPr>
              <a:defRPr/>
            </a:pPr>
            <a:r>
              <a:rPr lang="fr-FR" sz="11200" b="1" i="1" dirty="0" smtClean="0"/>
              <a:t>Si remplacement suite a vandalisme, casse, catastrophe naturelle,….</a:t>
            </a:r>
          </a:p>
          <a:p>
            <a:pPr>
              <a:buNone/>
              <a:defRPr/>
            </a:pPr>
            <a:endParaRPr lang="fr-FR" sz="8600" b="1" i="1" dirty="0" smtClean="0"/>
          </a:p>
          <a:p>
            <a:pPr algn="ctr">
              <a:buFont typeface="Wingdings" pitchFamily="2" charset="2"/>
              <a:buNone/>
              <a:defRPr/>
            </a:pPr>
            <a:endParaRPr lang="fr-FR" sz="8600" b="1" i="1" dirty="0" smtClean="0"/>
          </a:p>
          <a:p>
            <a:pPr>
              <a:buFont typeface="Wingdings" pitchFamily="2" charset="2"/>
              <a:buNone/>
              <a:defRPr/>
            </a:pPr>
            <a:endParaRPr lang="fr-FR" sz="8600" b="1" i="1" baseline="30000" dirty="0" smtClean="0"/>
          </a:p>
          <a:p>
            <a:pPr algn="ctr"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endParaRPr lang="fr-FR" b="1" dirty="0" smtClean="0"/>
          </a:p>
          <a:p>
            <a:pPr>
              <a:buFont typeface="Wingdings" pitchFamily="2" charset="2"/>
              <a:buNone/>
              <a:defRPr/>
            </a:pPr>
            <a:endParaRPr lang="fr-FR" b="1" baseline="30000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b="1" baseline="30000" dirty="0" smtClean="0"/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baseline="30000" dirty="0" smtClean="0"/>
              <a:t>         </a:t>
            </a:r>
            <a:endParaRPr lang="fr-FR" b="1" baseline="30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 smtClean="0">
                <a:solidFill>
                  <a:srgbClr val="002060"/>
                </a:solidFill>
                <a:latin typeface="Tahoma" pitchFamily="34" charset="0"/>
              </a:rPr>
              <a:t>Emplacement des fixations</a:t>
            </a:r>
          </a:p>
          <a:p>
            <a:pPr lvl="1"/>
            <a:r>
              <a:rPr lang="fr-FR" sz="2900" dirty="0" smtClean="0">
                <a:latin typeface="Tahoma" pitchFamily="34" charset="0"/>
              </a:rPr>
              <a:t>Au voisinage des organes de rotation</a:t>
            </a:r>
          </a:p>
          <a:p>
            <a:pPr lvl="1"/>
            <a:r>
              <a:rPr lang="fr-FR" sz="2900" dirty="0" smtClean="0">
                <a:latin typeface="Tahoma" pitchFamily="34" charset="0"/>
              </a:rPr>
              <a:t>Des points de condamnation des ouvrants</a:t>
            </a:r>
          </a:p>
          <a:p>
            <a:pPr lvl="1"/>
            <a:r>
              <a:rPr lang="fr-FR" sz="2900" dirty="0" smtClean="0">
                <a:latin typeface="Tahoma" pitchFamily="34" charset="0"/>
              </a:rPr>
              <a:t>Des cales de vitrage dans le cas de châssis fixe</a:t>
            </a:r>
          </a:p>
          <a:p>
            <a:pPr lvl="1"/>
            <a:r>
              <a:rPr lang="fr-FR" sz="2900" dirty="0" smtClean="0">
                <a:latin typeface="Tahoma" pitchFamily="34" charset="0"/>
              </a:rPr>
              <a:t>Au voisinage des meneaux et traverses.</a:t>
            </a:r>
            <a:br>
              <a:rPr lang="fr-FR" sz="2900" dirty="0" smtClean="0">
                <a:latin typeface="Tahoma" pitchFamily="34" charset="0"/>
              </a:rPr>
            </a:br>
            <a:endParaRPr lang="fr-FR" sz="1200" dirty="0" smtClean="0">
              <a:latin typeface="Tahoma" pitchFamily="34" charset="0"/>
            </a:endParaRPr>
          </a:p>
          <a:p>
            <a:pPr>
              <a:buNone/>
            </a:pPr>
            <a:r>
              <a:rPr lang="fr-FR" sz="4000" dirty="0" smtClean="0">
                <a:latin typeface="Tahoma" pitchFamily="34" charset="0"/>
              </a:rPr>
              <a:t>Distance entre 2 fixations :  </a:t>
            </a:r>
          </a:p>
          <a:p>
            <a:pPr>
              <a:buNone/>
            </a:pPr>
            <a:r>
              <a:rPr lang="fr-FR" sz="4000" dirty="0" smtClean="0">
                <a:latin typeface="Tahoma" pitchFamily="34" charset="0"/>
              </a:rPr>
              <a:t>                                   &lt; 80 cm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2400" dirty="0" smtClean="0">
              <a:latin typeface="Tahom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fr-FR" sz="4400" b="1" dirty="0" smtClean="0">
                <a:solidFill>
                  <a:srgbClr val="002060"/>
                </a:solidFill>
                <a:latin typeface="Tahoma" pitchFamily="34" charset="0"/>
              </a:rPr>
              <a:t>Fixations</a:t>
            </a:r>
            <a:r>
              <a:rPr lang="fr-FR" sz="4400" b="1" dirty="0" smtClean="0">
                <a:latin typeface="Tahoma" pitchFamily="34" charset="0"/>
              </a:rPr>
              <a:t> </a:t>
            </a:r>
          </a:p>
          <a:p>
            <a:pPr algn="ctr">
              <a:lnSpc>
                <a:spcPct val="90000"/>
              </a:lnSpc>
              <a:buNone/>
            </a:pPr>
            <a:endParaRPr lang="fr-FR" sz="4400" b="1" dirty="0" smtClean="0">
              <a:latin typeface="Tahoma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fr-FR" sz="4000" dirty="0" smtClean="0">
                <a:latin typeface="Tahoma" pitchFamily="34" charset="0"/>
              </a:rPr>
              <a:t>Pour montants </a:t>
            </a:r>
            <a:br>
              <a:rPr lang="fr-FR" sz="4000" dirty="0" smtClean="0">
                <a:latin typeface="Tahoma" pitchFamily="34" charset="0"/>
              </a:rPr>
            </a:br>
            <a:r>
              <a:rPr lang="fr-FR" sz="4000" dirty="0" smtClean="0">
                <a:latin typeface="Tahoma" pitchFamily="34" charset="0"/>
              </a:rPr>
              <a:t>	    traverse haute</a:t>
            </a:r>
          </a:p>
          <a:p>
            <a:pPr lvl="1">
              <a:lnSpc>
                <a:spcPct val="90000"/>
              </a:lnSpc>
              <a:buNone/>
            </a:pPr>
            <a:endParaRPr lang="fr-FR" sz="4000" dirty="0" smtClean="0">
              <a:latin typeface="Tahom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3300" dirty="0" smtClean="0">
                <a:latin typeface="Tahoma" pitchFamily="34" charset="0"/>
              </a:rPr>
              <a:t> Frontalement sur l’aile de recouvrement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3300" dirty="0" smtClean="0">
                <a:latin typeface="Tahoma" pitchFamily="34" charset="0"/>
              </a:rPr>
              <a:t>Frontalement par pattes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3300" dirty="0" smtClean="0">
                <a:latin typeface="Tahoma" pitchFamily="34" charset="0"/>
              </a:rPr>
              <a:t>En feuillure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fr-FR" sz="4800" dirty="0" smtClean="0">
                <a:cs typeface="Tahoma" pitchFamily="34" charset="0"/>
              </a:rPr>
              <a:t>Ce marché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fr-FR" sz="4800" dirty="0" smtClean="0">
                <a:cs typeface="Tahoma" pitchFamily="34" charset="0"/>
              </a:rPr>
              <a:t>des fenêtres en rénovation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fr-FR" sz="4800" dirty="0" smtClean="0">
                <a:cs typeface="Tahoma" pitchFamily="34" charset="0"/>
              </a:rPr>
              <a:t> a été soutenu par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fr-FR" sz="4800" dirty="0" smtClean="0">
                <a:cs typeface="Tahoma" pitchFamily="34" charset="0"/>
              </a:rPr>
              <a:t>le </a:t>
            </a:r>
            <a:r>
              <a:rPr lang="fr-FR" sz="4800" b="1" dirty="0" smtClean="0">
                <a:cs typeface="Tahoma" pitchFamily="34" charset="0"/>
              </a:rPr>
              <a:t>Crédit d’Impôt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fr-FR" b="1" dirty="0" smtClean="0">
                <a:cs typeface="Tahoma" pitchFamily="34" charset="0"/>
              </a:rPr>
              <a:t>en faveur du développement durable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fr-FR" sz="6000" b="1" dirty="0" smtClean="0">
                <a:cs typeface="Tahoma" pitchFamily="34" charset="0"/>
              </a:rPr>
              <a:t>CIDD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1800" dirty="0" smtClean="0">
              <a:latin typeface="Tahom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fr-FR" sz="4400" b="1" dirty="0" smtClean="0">
                <a:solidFill>
                  <a:srgbClr val="002060"/>
                </a:solidFill>
                <a:latin typeface="Tahoma" pitchFamily="34" charset="0"/>
              </a:rPr>
              <a:t>Fixations</a:t>
            </a:r>
          </a:p>
          <a:p>
            <a:pPr algn="ctr">
              <a:lnSpc>
                <a:spcPct val="90000"/>
              </a:lnSpc>
              <a:buNone/>
            </a:pPr>
            <a:r>
              <a:rPr lang="fr-FR" sz="4400" b="1" dirty="0" smtClean="0">
                <a:latin typeface="Tahoma" pitchFamily="34" charset="0"/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fr-FR" sz="4000" dirty="0" smtClean="0">
                <a:latin typeface="Tahoma" pitchFamily="34" charset="0"/>
              </a:rPr>
              <a:t>Pour traverse basse</a:t>
            </a:r>
          </a:p>
          <a:p>
            <a:pPr lvl="1">
              <a:lnSpc>
                <a:spcPct val="90000"/>
              </a:lnSpc>
              <a:buNone/>
            </a:pPr>
            <a:endParaRPr lang="fr-FR" sz="4000" dirty="0" smtClean="0">
              <a:latin typeface="Tahom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3300" dirty="0" smtClean="0">
                <a:latin typeface="Tahoma" pitchFamily="34" charset="0"/>
              </a:rPr>
              <a:t>Frontalement sur l’aile de recouvrement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3300" dirty="0" smtClean="0">
                <a:latin typeface="Tahoma" pitchFamily="34" charset="0"/>
              </a:rPr>
              <a:t>Frontalement par pattes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3300" dirty="0" smtClean="0">
                <a:latin typeface="Tahoma" pitchFamily="34" charset="0"/>
              </a:rPr>
              <a:t>Par enfourchement continu ou sur plots de centrage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pic>
        <p:nvPicPr>
          <p:cNvPr id="8194" name="Picture 2" descr="C:\Users\Jean\Pictures\Mes numérisations\2010-06 (juin)\numérisation0001 - Copi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92696"/>
            <a:ext cx="5040560" cy="5400600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dirty="0" smtClean="0"/>
              <a:t>Fixations</a:t>
            </a:r>
          </a:p>
          <a:p>
            <a:pPr algn="ctr"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Aucun percement total traversant vertical des seuils ou traverses basses des dormants ne doit être effectué en particulier pour le passage des fixations</a:t>
            </a:r>
          </a:p>
          <a:p>
            <a:pPr>
              <a:buNone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24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800" i="1" dirty="0" smtClean="0">
                <a:solidFill>
                  <a:srgbClr val="FF0000"/>
                </a:solidFill>
              </a:rPr>
              <a:t>Cependant un percement d’un seuil pour fixation est autorisé mais s’il est situé en partie arrière, hors d’une zone susceptible de recevoir des eaux de drainage ou d’infiltration</a:t>
            </a:r>
          </a:p>
          <a:p>
            <a:pPr algn="ctr">
              <a:buNone/>
            </a:pP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/>
          <a:lstStyle/>
          <a:p>
            <a:r>
              <a:rPr lang="fr-FR" dirty="0" smtClean="0"/>
              <a:t>Fixations en traverse basse</a:t>
            </a:r>
            <a:endParaRPr lang="fr-FR" dirty="0"/>
          </a:p>
        </p:txBody>
      </p:sp>
      <p:pic>
        <p:nvPicPr>
          <p:cNvPr id="4098" name="Picture 2" descr="C:\Users\Jean\Documents\F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9"/>
            <a:ext cx="7500990" cy="4314842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4800" b="1" dirty="0" smtClean="0"/>
              <a:t>Pas de calfeutrement</a:t>
            </a:r>
          </a:p>
          <a:p>
            <a:pPr algn="ctr">
              <a:buNone/>
            </a:pPr>
            <a:r>
              <a:rPr lang="fr-FR" sz="4800" b="1" dirty="0" smtClean="0"/>
              <a:t> ni de fixation</a:t>
            </a:r>
          </a:p>
          <a:p>
            <a:pPr algn="ctr">
              <a:buNone/>
            </a:pPr>
            <a:r>
              <a:rPr lang="fr-FR" sz="4800" b="1" dirty="0" smtClean="0"/>
              <a:t> par injection de mousse</a:t>
            </a:r>
            <a:endParaRPr lang="fr-FR" sz="4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836712"/>
            <a:ext cx="756084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Les calfeutrements peuvent se faire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soit par mastic,</a:t>
            </a:r>
          </a:p>
          <a:p>
            <a:pPr>
              <a:buNone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soit par cordon de mousse imprégnée précomprimée</a:t>
            </a:r>
          </a:p>
          <a:p>
            <a:pPr algn="ctr">
              <a:buNone/>
            </a:pPr>
            <a:endParaRPr lang="fr-FR" b="1" dirty="0" smtClean="0"/>
          </a:p>
          <a:p>
            <a:pPr>
              <a:buNone/>
            </a:pPr>
            <a:r>
              <a:rPr lang="fr-FR" sz="2800" i="1" dirty="0" smtClean="0"/>
              <a:t>Avec des règles a respecter pour chaque type de calfeutrement</a:t>
            </a:r>
          </a:p>
          <a:p>
            <a:pPr>
              <a:buNone/>
            </a:pPr>
            <a:r>
              <a:rPr lang="fr-FR" sz="2800" i="1" dirty="0" smtClean="0">
                <a:solidFill>
                  <a:srgbClr val="FF0000"/>
                </a:solidFill>
              </a:rPr>
              <a:t>Plus de possibilité de calfeutrements humides par mortier </a:t>
            </a:r>
            <a:endParaRPr lang="fr-FR" sz="2800" i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 descr="C:\Users\jean\Pictures\Mes numérisations\2010-06 (juin)\numérisation0004_cro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13690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 descr="C:\Documents and Settings\jean BRIDIER\Mes documents\Mes images\M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35292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dirty="0" smtClean="0"/>
              <a:t>Ne pas poser une nouvelle fenêtre</a:t>
            </a:r>
          </a:p>
          <a:p>
            <a:pPr algn="ctr">
              <a:buNone/>
            </a:pPr>
            <a:r>
              <a:rPr lang="fr-FR" b="1" dirty="0" smtClean="0"/>
              <a:t> dont le dormant, nu intérieur,</a:t>
            </a:r>
          </a:p>
          <a:p>
            <a:pPr algn="ctr">
              <a:buNone/>
            </a:pPr>
            <a:r>
              <a:rPr lang="fr-FR" b="1" dirty="0" smtClean="0"/>
              <a:t> dépasse largement</a:t>
            </a:r>
          </a:p>
          <a:p>
            <a:pPr algn="ctr">
              <a:buNone/>
            </a:pPr>
            <a:r>
              <a:rPr lang="fr-FR" b="1" dirty="0" smtClean="0"/>
              <a:t> à l’intérieur de la pièce</a:t>
            </a:r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i="1" dirty="0" smtClean="0"/>
              <a:t>Ou prévenir et avoir l’accord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Il est préférable d’avoir une bonne fenêtre de rénovation mais mise en œuvre dans de bonnes conditions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smtClean="0">
                <a:latin typeface="Calibri"/>
                <a:cs typeface="Calibri"/>
              </a:rPr>
              <a:t>→DTU 36.5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8275"/>
            <a:ext cx="8007350" cy="3387725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  <a:defRPr/>
            </a:pPr>
            <a:r>
              <a:rPr lang="fr-FR" sz="5400" b="1" dirty="0" smtClean="0"/>
              <a:t>Avant 2010</a:t>
            </a:r>
          </a:p>
        </p:txBody>
      </p:sp>
      <p:sp>
        <p:nvSpPr>
          <p:cNvPr id="1638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2714625" cy="381000"/>
          </a:xfrm>
        </p:spPr>
        <p:txBody>
          <a:bodyPr/>
          <a:lstStyle/>
          <a:p>
            <a:pPr algn="r">
              <a:defRPr/>
            </a:pPr>
            <a:endParaRPr lang="fr-FR" b="1" dirty="0">
              <a:solidFill>
                <a:srgbClr val="800080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214577"/>
          </a:xfrm>
        </p:spPr>
        <p:txBody>
          <a:bodyPr>
            <a:normAutofit/>
          </a:bodyPr>
          <a:lstStyle/>
          <a:p>
            <a:r>
              <a:rPr lang="fr-FR" sz="6600" b="1" dirty="0" smtClean="0"/>
              <a:t>DTU 20.1</a:t>
            </a:r>
            <a:br>
              <a:rPr lang="fr-FR" sz="6600" b="1" dirty="0" smtClean="0"/>
            </a:br>
            <a:r>
              <a:rPr lang="fr-FR" sz="4800" b="1" dirty="0" smtClean="0"/>
              <a:t>DTU 36.5 Annexe B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rmAutofit lnSpcReduction="10000"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Tolérances des baies dans le gros œuvre en maçonnerie destinées à recevoir des menuiseries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714356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Tolérances gros œuvre</a:t>
            </a:r>
            <a:endParaRPr lang="fr-FR" sz="2800" dirty="0"/>
          </a:p>
        </p:txBody>
      </p:sp>
      <p:pic>
        <p:nvPicPr>
          <p:cNvPr id="3074" name="Picture 2" descr="C:\Documents and Settings\jean BRIDIER\Mes documents\Mes images\T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714356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Tolérances gros œuvre maçonnerie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Largeur de la baie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Largeur de la baie  L ± 10 mm</a:t>
            </a:r>
          </a:p>
          <a:p>
            <a:endParaRPr lang="fr-FR" sz="2800" dirty="0" smtClean="0"/>
          </a:p>
          <a:p>
            <a:r>
              <a:rPr lang="fr-FR" sz="2800" b="1" dirty="0" smtClean="0"/>
              <a:t>Différence d’aplomb à droite et à gauche ≤ 10 mm</a:t>
            </a:r>
          </a:p>
          <a:p>
            <a:endParaRPr lang="fr-FR" sz="28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714356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Tolérances gros œuvre maçonnerie</a:t>
            </a:r>
            <a:endParaRPr lang="fr-FR" sz="2800" dirty="0"/>
          </a:p>
        </p:txBody>
      </p:sp>
      <p:pic>
        <p:nvPicPr>
          <p:cNvPr id="1026" name="Picture 2" descr="C:\Users\Jean\Pictures\Mes numérisations\2010-05 (mai)\numérisation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642918"/>
            <a:ext cx="4500593" cy="6215082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714356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Tolérances gros œuvre maçonnerie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Hauteur de la baie</a:t>
            </a:r>
          </a:p>
          <a:p>
            <a:endParaRPr lang="fr-FR" sz="2800" dirty="0" smtClean="0"/>
          </a:p>
          <a:p>
            <a:r>
              <a:rPr lang="fr-FR" sz="2800" dirty="0" smtClean="0"/>
              <a:t>Hauteur de la baie  H ± 10 mm</a:t>
            </a:r>
          </a:p>
          <a:p>
            <a:endParaRPr lang="fr-FR" sz="2800" dirty="0" smtClean="0"/>
          </a:p>
          <a:p>
            <a:r>
              <a:rPr lang="fr-FR" sz="2800" dirty="0" smtClean="0"/>
              <a:t>Différence de niveau en linteau ≤ 10 mm</a:t>
            </a:r>
          </a:p>
          <a:p>
            <a:endParaRPr lang="fr-FR" sz="2800" dirty="0" smtClean="0"/>
          </a:p>
          <a:p>
            <a:r>
              <a:rPr lang="fr-FR" sz="2800" dirty="0" smtClean="0"/>
              <a:t>Différence de niveau en appuis ≤ 3 mm/m avec un maximum de 10 mm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714356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Tolérances gros œuvre maçonnerie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Planéité du plan de pose</a:t>
            </a:r>
          </a:p>
          <a:p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Plan de pose :</a:t>
            </a:r>
          </a:p>
          <a:p>
            <a:pPr>
              <a:buNone/>
            </a:pPr>
            <a:r>
              <a:rPr lang="fr-FR" sz="2800" dirty="0" smtClean="0"/>
              <a:t>zone sur laquelle s’effectue le calfeutrement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714356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Tolérances gros œuvre maçonnerie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Planéité du plan de pose</a:t>
            </a:r>
          </a:p>
          <a:p>
            <a:endParaRPr lang="fr-FR" sz="2800" dirty="0" smtClean="0"/>
          </a:p>
          <a:p>
            <a:r>
              <a:rPr lang="fr-FR" sz="2800" dirty="0" smtClean="0"/>
              <a:t>Planéité générale de ce plan :</a:t>
            </a:r>
          </a:p>
          <a:p>
            <a:pPr>
              <a:buNone/>
            </a:pPr>
            <a:r>
              <a:rPr lang="fr-FR" sz="2800" dirty="0" smtClean="0"/>
              <a:t>     Distance horizontale entre le point le plus en saillie et le point le plus en retrait   </a:t>
            </a:r>
            <a:r>
              <a:rPr lang="fr-FR" sz="2800" b="1" dirty="0" smtClean="0"/>
              <a:t>e  ≤ 10 mm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dirty="0" smtClean="0"/>
              <a:t>Planéité locale :</a:t>
            </a:r>
          </a:p>
          <a:p>
            <a:pPr>
              <a:buNone/>
            </a:pPr>
            <a:r>
              <a:rPr lang="fr-FR" sz="2800" dirty="0" smtClean="0"/>
              <a:t>     Désaffleurement     </a:t>
            </a:r>
            <a:r>
              <a:rPr lang="fr-FR" sz="2800" b="1" dirty="0" smtClean="0"/>
              <a:t>d ≤ 3 mm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00240"/>
            <a:ext cx="8686800" cy="4125923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fr-FR" sz="5400" b="1" dirty="0" smtClean="0">
              <a:latin typeface="Tahoma" pitchFamily="34" charset="0"/>
            </a:endParaRPr>
          </a:p>
          <a:p>
            <a:pPr lvl="1">
              <a:buNone/>
            </a:pPr>
            <a:endParaRPr lang="fr-FR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FR" sz="3800" dirty="0" smtClean="0">
              <a:latin typeface="Tahoma" pitchFamily="34" charset="0"/>
            </a:endParaRPr>
          </a:p>
          <a:p>
            <a:pPr algn="ctr">
              <a:buNone/>
            </a:pPr>
            <a:endParaRPr lang="fr-FR" sz="6600" b="1" dirty="0" smtClean="0"/>
          </a:p>
        </p:txBody>
      </p:sp>
      <p:pic>
        <p:nvPicPr>
          <p:cNvPr id="1026" name="Picture 2" descr="C:\Users\Jean\Pictures\Mes numérisations\2011-06 (juin)\numérisation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600" y="0"/>
            <a:ext cx="4971752" cy="6858000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00240"/>
            <a:ext cx="8686800" cy="4125923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5400" b="1" dirty="0" smtClean="0">
                <a:latin typeface="Tahoma" pitchFamily="34" charset="0"/>
              </a:rPr>
              <a:t>Tolérances de la fenêtre posée</a:t>
            </a:r>
          </a:p>
          <a:p>
            <a:pPr lvl="1" algn="ctr">
              <a:buNone/>
            </a:pPr>
            <a:endParaRPr lang="fr-FR" sz="5400" b="1" dirty="0" smtClean="0">
              <a:latin typeface="Tahoma" pitchFamily="34" charset="0"/>
            </a:endParaRPr>
          </a:p>
          <a:p>
            <a:pPr lvl="1" algn="ctr">
              <a:buNone/>
            </a:pPr>
            <a:r>
              <a:rPr lang="fr-FR" sz="4000" dirty="0" smtClean="0">
                <a:latin typeface="Tahoma" pitchFamily="34" charset="0"/>
              </a:rPr>
              <a:t>En neuf ou en rénovation</a:t>
            </a:r>
          </a:p>
          <a:p>
            <a:pPr lvl="1">
              <a:buNone/>
            </a:pPr>
            <a:endParaRPr lang="fr-FR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FR" sz="3800" dirty="0" smtClean="0">
              <a:latin typeface="Tahoma" pitchFamily="34" charset="0"/>
            </a:endParaRP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5268931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200" dirty="0" smtClean="0">
                <a:latin typeface="Tahoma" pitchFamily="34" charset="0"/>
              </a:rPr>
              <a:t>Tolérances de la fenêtre posée</a:t>
            </a:r>
          </a:p>
          <a:p>
            <a:pPr lvl="1">
              <a:buNone/>
            </a:pPr>
            <a:endParaRPr lang="fr-FR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3600" b="1" dirty="0" smtClean="0">
                <a:latin typeface="Tahoma" pitchFamily="34" charset="0"/>
              </a:rPr>
              <a:t>Défaut de verticalité</a:t>
            </a:r>
          </a:p>
          <a:p>
            <a:pPr>
              <a:buNone/>
            </a:pPr>
            <a:endParaRPr lang="fr-FR" sz="1800" dirty="0" smtClean="0">
              <a:latin typeface="Tahoma" pitchFamily="34" charset="0"/>
            </a:endParaRPr>
          </a:p>
          <a:p>
            <a:pPr lvl="1"/>
            <a:r>
              <a:rPr lang="fr-FR" sz="3800" dirty="0" smtClean="0">
                <a:latin typeface="Tahoma" pitchFamily="34" charset="0"/>
              </a:rPr>
              <a:t>Faux aplomb : 2 mm/m</a:t>
            </a:r>
          </a:p>
          <a:p>
            <a:pPr lvl="1"/>
            <a:r>
              <a:rPr lang="fr-FR" sz="3800" dirty="0" smtClean="0">
                <a:latin typeface="Tahoma" pitchFamily="34" charset="0"/>
              </a:rPr>
              <a:t>Dans le plan de la menuiserie : </a:t>
            </a:r>
            <a:br>
              <a:rPr lang="fr-FR" sz="3800" dirty="0" smtClean="0">
                <a:latin typeface="Tahoma" pitchFamily="34" charset="0"/>
              </a:rPr>
            </a:br>
            <a:r>
              <a:rPr lang="fr-FR" sz="3800" dirty="0" smtClean="0">
                <a:latin typeface="Tahoma" pitchFamily="34" charset="0"/>
              </a:rPr>
              <a:t>2 mm/m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4340" name="Picture 2" descr="C:\Documents and Settings\jean BRIDIER\Mes documents\Mes images\Ademe\ademe 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572250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340369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500" dirty="0" smtClean="0">
                <a:latin typeface="Tahoma" pitchFamily="34" charset="0"/>
              </a:rPr>
              <a:t>Tolérances de la fenêtre posée</a:t>
            </a:r>
          </a:p>
          <a:p>
            <a:pPr lvl="1" algn="ctr">
              <a:buNone/>
            </a:pPr>
            <a:endParaRPr lang="fr-FR" sz="3800" dirty="0" smtClean="0">
              <a:latin typeface="Tahoma" pitchFamily="34" charset="0"/>
            </a:endParaRPr>
          </a:p>
          <a:p>
            <a:pPr>
              <a:buNone/>
            </a:pPr>
            <a:r>
              <a:rPr lang="fr-FR" sz="4000" b="1" dirty="0" smtClean="0">
                <a:latin typeface="Tahoma" pitchFamily="34" charset="0"/>
              </a:rPr>
              <a:t>Défaut d'horizontalité </a:t>
            </a:r>
          </a:p>
          <a:p>
            <a:pPr>
              <a:buNone/>
            </a:pPr>
            <a:r>
              <a:rPr lang="fr-FR" sz="3400" b="1" dirty="0" smtClean="0">
                <a:latin typeface="Tahoma" pitchFamily="34" charset="0"/>
              </a:rPr>
              <a:t>(faux niveau)</a:t>
            </a:r>
          </a:p>
          <a:p>
            <a:pPr>
              <a:buNone/>
            </a:pPr>
            <a:endParaRPr lang="fr-FR" sz="3400" b="1" dirty="0" smtClean="0">
              <a:latin typeface="Tahoma" pitchFamily="34" charset="0"/>
            </a:endParaRPr>
          </a:p>
          <a:p>
            <a:pPr lvl="1"/>
            <a:r>
              <a:rPr lang="fr-FR" sz="3400" dirty="0" smtClean="0">
                <a:latin typeface="Tahoma" pitchFamily="34" charset="0"/>
              </a:rPr>
              <a:t>2 mm si largeur </a:t>
            </a:r>
            <a:r>
              <a:rPr lang="fr-FR" sz="3400" dirty="0" smtClean="0">
                <a:latin typeface="Tahoma" pitchFamily="34" charset="0"/>
                <a:cs typeface="Arial" charset="0"/>
              </a:rPr>
              <a:t>≤ </a:t>
            </a:r>
            <a:r>
              <a:rPr lang="fr-FR" sz="3400" dirty="0" smtClean="0">
                <a:latin typeface="Tahoma" pitchFamily="34" charset="0"/>
              </a:rPr>
              <a:t>1,50 m</a:t>
            </a:r>
          </a:p>
          <a:p>
            <a:pPr lvl="1"/>
            <a:r>
              <a:rPr lang="fr-FR" sz="3400" dirty="0" smtClean="0">
                <a:latin typeface="Tahoma" pitchFamily="34" charset="0"/>
              </a:rPr>
              <a:t>3 mm au-delà</a:t>
            </a:r>
          </a:p>
          <a:p>
            <a:pPr lvl="1">
              <a:buNone/>
            </a:pPr>
            <a:endParaRPr lang="fr-FR" sz="3400" dirty="0" smtClean="0">
              <a:latin typeface="Tahoma" pitchFamily="34" charset="0"/>
            </a:endParaRP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340369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500" dirty="0" smtClean="0">
                <a:latin typeface="Tahoma" pitchFamily="34" charset="0"/>
              </a:rPr>
              <a:t>Tolérances de la fenêtre posée</a:t>
            </a:r>
          </a:p>
          <a:p>
            <a:pPr lvl="1" algn="ctr">
              <a:buNone/>
            </a:pPr>
            <a:endParaRPr lang="fr-FR" sz="3800" dirty="0" smtClean="0">
              <a:latin typeface="Tahoma" pitchFamily="34" charset="0"/>
            </a:endParaRPr>
          </a:p>
          <a:p>
            <a:pPr>
              <a:buNone/>
            </a:pPr>
            <a:r>
              <a:rPr lang="fr-FR" sz="4200" b="1" dirty="0" smtClean="0">
                <a:latin typeface="Tahoma" pitchFamily="34" charset="0"/>
              </a:rPr>
              <a:t>Défaut d'horizontalité</a:t>
            </a:r>
          </a:p>
          <a:p>
            <a:pPr>
              <a:buNone/>
            </a:pPr>
            <a:endParaRPr lang="fr-FR" sz="3400" dirty="0" smtClean="0">
              <a:latin typeface="Tahoma" pitchFamily="34" charset="0"/>
            </a:endParaRPr>
          </a:p>
          <a:p>
            <a:pPr lvl="1"/>
            <a:r>
              <a:rPr lang="fr-FR" sz="3400" dirty="0" smtClean="0">
                <a:latin typeface="Tahoma" pitchFamily="34" charset="0"/>
              </a:rPr>
              <a:t>Différence de longueur des 2 diagonales du dormant &lt; 2 mm/m de la longueur des diagonales</a:t>
            </a:r>
          </a:p>
          <a:p>
            <a:pPr lvl="1"/>
            <a:endParaRPr lang="fr-FR" sz="3400" dirty="0" smtClean="0">
              <a:latin typeface="Tahoma" pitchFamily="34" charset="0"/>
            </a:endParaRPr>
          </a:p>
          <a:p>
            <a:pPr lvl="1"/>
            <a:endParaRPr lang="fr-FR" sz="3400" dirty="0" smtClean="0">
              <a:latin typeface="Tahoma" pitchFamily="34" charset="0"/>
            </a:endParaRP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340369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500" dirty="0" smtClean="0">
                <a:latin typeface="Tahoma" pitchFamily="34" charset="0"/>
              </a:rPr>
              <a:t>Tolérances de la fenêtre posée</a:t>
            </a:r>
          </a:p>
          <a:p>
            <a:pPr lvl="1" algn="ctr">
              <a:buNone/>
            </a:pPr>
            <a:endParaRPr lang="fr-FR" sz="3800" dirty="0" smtClean="0">
              <a:latin typeface="Tahoma" pitchFamily="34" charset="0"/>
            </a:endParaRPr>
          </a:p>
          <a:p>
            <a:pPr>
              <a:buNone/>
            </a:pPr>
            <a:r>
              <a:rPr lang="fr-FR" sz="4200" b="1" dirty="0" smtClean="0">
                <a:latin typeface="Tahoma" pitchFamily="34" charset="0"/>
              </a:rPr>
              <a:t>Positionnement</a:t>
            </a:r>
            <a:endParaRPr lang="fr-FR" sz="3400" dirty="0" smtClean="0">
              <a:latin typeface="Tahoma" pitchFamily="34" charset="0"/>
            </a:endParaRPr>
          </a:p>
          <a:p>
            <a:pPr lvl="1"/>
            <a:r>
              <a:rPr lang="fr-FR" sz="3400" dirty="0" smtClean="0">
                <a:latin typeface="Tahoma" pitchFamily="34" charset="0"/>
              </a:rPr>
              <a:t>Le jeu entre ouvrant et dormant ne doit pas s'écarter de plus de 2 mm </a:t>
            </a:r>
            <a:br>
              <a:rPr lang="fr-FR" sz="3400" dirty="0" smtClean="0">
                <a:latin typeface="Tahoma" pitchFamily="34" charset="0"/>
              </a:rPr>
            </a:br>
            <a:r>
              <a:rPr lang="fr-FR" sz="3400" dirty="0" smtClean="0">
                <a:latin typeface="Tahoma" pitchFamily="34" charset="0"/>
              </a:rPr>
              <a:t>par rapport à sa cote nominale</a:t>
            </a:r>
          </a:p>
          <a:p>
            <a:pPr lvl="1"/>
            <a:r>
              <a:rPr lang="fr-FR" sz="3400" dirty="0" smtClean="0">
                <a:latin typeface="Tahoma" pitchFamily="34" charset="0"/>
              </a:rPr>
              <a:t>Alignement des traverses</a:t>
            </a: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85794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DTU 36.5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4911741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fr-FR" sz="3600" b="1" dirty="0" smtClean="0">
                <a:latin typeface="Tahoma" pitchFamily="34" charset="0"/>
              </a:rPr>
              <a:t>Pose des portes-fenêtres</a:t>
            </a:r>
          </a:p>
          <a:p>
            <a:pPr lvl="1" algn="ctr">
              <a:buNone/>
            </a:pPr>
            <a:r>
              <a:rPr lang="fr-FR" sz="3600" b="1" dirty="0" smtClean="0">
                <a:latin typeface="Tahoma" pitchFamily="34" charset="0"/>
              </a:rPr>
              <a:t>battantes</a:t>
            </a:r>
          </a:p>
          <a:p>
            <a:pPr lvl="1" algn="ctr">
              <a:buNone/>
            </a:pPr>
            <a:endParaRPr lang="fr-FR" sz="3000" b="1" dirty="0" smtClean="0">
              <a:latin typeface="Tahoma" pitchFamily="34" charset="0"/>
            </a:endParaRPr>
          </a:p>
          <a:p>
            <a:pPr lvl="1">
              <a:buNone/>
            </a:pPr>
            <a:r>
              <a:rPr lang="fr-FR" sz="3000" dirty="0" smtClean="0">
                <a:latin typeface="Tahoma" pitchFamily="34" charset="0"/>
              </a:rPr>
              <a:t>Respecter un jeu d’au moins 5 mm entre niveau supérieur déclaré du sol fini et niveau bas des ouvrants</a:t>
            </a:r>
          </a:p>
          <a:p>
            <a:pPr lvl="1" algn="ctr">
              <a:buNone/>
            </a:pPr>
            <a:endParaRPr lang="fr-FR" sz="3000" b="1" dirty="0" smtClean="0">
              <a:latin typeface="Tahoma" pitchFamily="34" charset="0"/>
            </a:endParaRPr>
          </a:p>
          <a:p>
            <a:pPr lvl="1" algn="ctr">
              <a:buNone/>
            </a:pPr>
            <a:endParaRPr lang="fr-FR" sz="3000" b="1" dirty="0" smtClean="0">
              <a:latin typeface="Tahoma" pitchFamily="34" charset="0"/>
            </a:endParaRPr>
          </a:p>
          <a:p>
            <a:pPr lvl="1" algn="ctr">
              <a:buNone/>
            </a:pPr>
            <a:endParaRPr lang="fr-FR" sz="3800" dirty="0" smtClean="0">
              <a:latin typeface="Tahoma" pitchFamily="34" charset="0"/>
            </a:endParaRPr>
          </a:p>
          <a:p>
            <a:pPr>
              <a:buNone/>
            </a:pPr>
            <a:endParaRPr lang="fr-FR" sz="3400" dirty="0" smtClean="0">
              <a:latin typeface="Tahoma" pitchFamily="34" charset="0"/>
            </a:endParaRPr>
          </a:p>
          <a:p>
            <a:pPr algn="ctr">
              <a:buNone/>
            </a:pPr>
            <a:endParaRPr lang="fr-FR" sz="66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BRIDIER FORMATION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5364" name="Picture 2" descr="C:\Documents and Settings\BRIDIER Jean\Mes documents\Mes images\credit d'impo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00188"/>
            <a:ext cx="9144000" cy="428625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21507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2786063" cy="381000"/>
          </a:xfrm>
        </p:spPr>
        <p:txBody>
          <a:bodyPr/>
          <a:lstStyle/>
          <a:p>
            <a:pPr algn="r">
              <a:defRPr/>
            </a:pPr>
            <a:endParaRPr lang="fr-FR" b="1" dirty="0">
              <a:solidFill>
                <a:srgbClr val="800080"/>
              </a:solidFill>
              <a:latin typeface="Humnst777 BT" pitchFamily="34" charset="0"/>
            </a:endParaRPr>
          </a:p>
        </p:txBody>
      </p:sp>
      <p:sp>
        <p:nvSpPr>
          <p:cNvPr id="21508" name="Espace réservé du contenu 4"/>
          <p:cNvSpPr>
            <a:spLocks noGrp="1"/>
          </p:cNvSpPr>
          <p:nvPr>
            <p:ph idx="1"/>
          </p:nvPr>
        </p:nvSpPr>
        <p:spPr>
          <a:xfrm>
            <a:off x="609600" y="1268760"/>
            <a:ext cx="7772400" cy="5051078"/>
          </a:xfrm>
        </p:spPr>
        <p:txBody>
          <a:bodyPr/>
          <a:lstStyle/>
          <a:p>
            <a:pPr algn="ctr">
              <a:buNone/>
              <a:defRPr/>
            </a:pPr>
            <a:r>
              <a:rPr lang="fr-FR" sz="4000" b="1" dirty="0" smtClean="0"/>
              <a:t>En 2010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fr-FR" sz="4000" b="1" dirty="0" smtClean="0"/>
              <a:t>Le taux est abaissé à 15 %</a:t>
            </a:r>
          </a:p>
          <a:p>
            <a:pPr algn="ctr">
              <a:buFont typeface="Wingdings" pitchFamily="2" charset="2"/>
              <a:buNone/>
              <a:defRPr/>
            </a:pPr>
            <a:endParaRPr lang="fr-FR" sz="40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r-FR" sz="4000" b="1" dirty="0" smtClean="0"/>
              <a:t>En 2011</a:t>
            </a:r>
          </a:p>
          <a:p>
            <a:pPr algn="ctr">
              <a:buNone/>
              <a:defRPr/>
            </a:pPr>
            <a:r>
              <a:rPr lang="fr-FR" sz="4000" b="1" dirty="0" smtClean="0"/>
              <a:t>Le taux est abaissé à 13 %</a:t>
            </a:r>
          </a:p>
          <a:p>
            <a:pPr algn="ctr">
              <a:buFont typeface="Wingdings" pitchFamily="2" charset="2"/>
              <a:buNone/>
              <a:defRPr/>
            </a:pPr>
            <a:endParaRPr lang="fr-FR" dirty="0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1732</Words>
  <Application>Microsoft Office PowerPoint</Application>
  <PresentationFormat>Affichage à l'écran (4:3)</PresentationFormat>
  <Paragraphs>492</Paragraphs>
  <Slides>73</Slides>
  <Notes>73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DTU 36.5</vt:lpstr>
      <vt:lpstr>Avantages de garder  le dormant existant quand c’est possible</vt:lpstr>
      <vt:lpstr>Avantages de garder  le dormant existant quand c’est possible</vt:lpstr>
      <vt:lpstr>Avantages de garder  le dormant existant quand c’est possible</vt:lpstr>
      <vt:lpstr>Inconvénients  de la dépose totale</vt:lpstr>
      <vt:lpstr>Inconvénients  de la dépose totale</vt:lpstr>
      <vt:lpstr>DTU 36.5</vt:lpstr>
      <vt:lpstr>DTU 36.5</vt:lpstr>
      <vt:lpstr>DTU 36.5</vt:lpstr>
      <vt:lpstr>DTU 36.5</vt:lpstr>
      <vt:lpstr>DTU 36.5</vt:lpstr>
      <vt:lpstr>DTU 36.5</vt:lpstr>
      <vt:lpstr>DTU 36.5</vt:lpstr>
      <vt:lpstr>DTU 36.5</vt:lpstr>
      <vt:lpstr>En 6.1 du DTU 36.5</vt:lpstr>
      <vt:lpstr>Présentation PowerPoint</vt:lpstr>
      <vt:lpstr>Fiche Technique N°52</vt:lpstr>
      <vt:lpstr>Fiche Technique N°52</vt:lpstr>
      <vt:lpstr>Fiche Technique N°52</vt:lpstr>
      <vt:lpstr>Fiche Technique N°52</vt:lpstr>
      <vt:lpstr>Fiche Technique N°52</vt:lpstr>
      <vt:lpstr>DTU 36.5</vt:lpstr>
      <vt:lpstr>DTU 36.5</vt:lpstr>
      <vt:lpstr>DTU 36.5</vt:lpstr>
      <vt:lpstr>DTU 36.5</vt:lpstr>
      <vt:lpstr>DTU 36.5</vt:lpstr>
      <vt:lpstr>DTU 36.5</vt:lpstr>
      <vt:lpstr>DTU 36.5</vt:lpstr>
      <vt:lpstr>Présentation PowerPoint</vt:lpstr>
      <vt:lpstr>DTU 36.5</vt:lpstr>
      <vt:lpstr>DTU 36.5</vt:lpstr>
      <vt:lpstr>Règlementation Thermique sur l’Existant</vt:lpstr>
      <vt:lpstr>Règlementation Thermique sur l’Existant</vt:lpstr>
      <vt:lpstr>Règlementation Thermique sur l’Existant</vt:lpstr>
      <vt:lpstr>Règlementation Thermique sur l’Existant</vt:lpstr>
      <vt:lpstr>DTU 36.5</vt:lpstr>
      <vt:lpstr>DTU 36.5</vt:lpstr>
      <vt:lpstr>DTU 36.5</vt:lpstr>
      <vt:lpstr>DTU 36.5</vt:lpstr>
      <vt:lpstr>DTU 36.5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DTU 20.1 DTU 36.5 Annexe B</vt:lpstr>
      <vt:lpstr>Tolérances gros œuvre</vt:lpstr>
      <vt:lpstr>Tolérances gros œuvre maçonnerie</vt:lpstr>
      <vt:lpstr>Tolérances gros œuvre maçonnerie</vt:lpstr>
      <vt:lpstr>Tolérances gros œuvre maçonnerie</vt:lpstr>
      <vt:lpstr>Tolérances gros œuvre maçonnerie</vt:lpstr>
      <vt:lpstr>Tolérances gros œuvre maçonnerie</vt:lpstr>
      <vt:lpstr>DTU 36.5</vt:lpstr>
      <vt:lpstr>DTU 36.5</vt:lpstr>
      <vt:lpstr>DTU 36.5</vt:lpstr>
      <vt:lpstr>DTU 36.5</vt:lpstr>
      <vt:lpstr>DTU 36.5</vt:lpstr>
      <vt:lpstr>DTU 36.5</vt:lpstr>
      <vt:lpstr>DTU 36.5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DTU 36.5</dc:title>
  <dc:creator>jean BRIDIER</dc:creator>
  <cp:lastModifiedBy>install</cp:lastModifiedBy>
  <cp:revision>348</cp:revision>
  <dcterms:created xsi:type="dcterms:W3CDTF">2008-03-11T13:26:40Z</dcterms:created>
  <dcterms:modified xsi:type="dcterms:W3CDTF">2013-04-30T08:30:40Z</dcterms:modified>
</cp:coreProperties>
</file>